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63" r:id="rId5"/>
    <p:sldId id="260" r:id="rId6"/>
    <p:sldId id="261" r:id="rId7"/>
    <p:sldId id="259" r:id="rId8"/>
    <p:sldId id="262" r:id="rId9"/>
    <p:sldId id="258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69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DBD68A-0951-4059-BDB7-E826BA117D47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42D312-EB8E-4F05-A9C1-5D11E182F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0718-12E3-4646-B99F-E43E75F2E714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F882F-F86F-401F-8AE5-CF456DCD3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DA60C-872A-4C3F-8371-7179D7146DAB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F1836-7EFA-4FBE-9084-5898C4534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6B2E-F97E-416A-9182-7688A3839FDE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FAFB-C954-47DE-A183-357F66300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BE17E-72B6-4164-81C9-F825FB74E58B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3CADCD-CD13-42A7-AC48-3A08AF313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FBD047-E5A7-49AB-B8A1-2CB2970881EC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6A5423-EB06-43B5-97E6-7797763F9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F3E03E-E2DC-415C-92D0-76AF402C1CC0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2AC724-59CD-4328-A337-CF254D632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FA547-6A44-4B3A-BD8B-AF0C40B613DC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60EB-091E-43C6-88B9-25F36EAE9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DEF09-4525-417B-A027-48220D89E534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BD6BA86-4D83-40FF-A1C4-4FA21A45A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2161-F8BC-4FEC-A6D3-CD64228FFEE6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34F4-F270-43FA-B9A1-61B2A1E48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4B31AF-5F01-40E2-9D6B-2B18E73EDB1F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64CACF6-9B5F-407C-8308-E68ED403C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386334-B802-497D-BAE2-F2CFCD81363E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24F85F-2588-443D-8DC9-E36F2E6DE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22" r:id="rId5"/>
    <p:sldLayoutId id="2147483716" r:id="rId6"/>
    <p:sldLayoutId id="2147483723" r:id="rId7"/>
    <p:sldLayoutId id="2147483717" r:id="rId8"/>
    <p:sldLayoutId id="2147483724" r:id="rId9"/>
    <p:sldLayoutId id="2147483718" r:id="rId10"/>
    <p:sldLayoutId id="21474837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6013" y="4038600"/>
            <a:ext cx="7723187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Мировая история Баллов</a:t>
            </a:r>
            <a:endParaRPr lang="ru-RU" sz="4800" dirty="0"/>
          </a:p>
        </p:txBody>
      </p:sp>
      <p:sp>
        <p:nvSpPr>
          <p:cNvPr id="921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ru-RU" sz="4800" dirty="0" smtClean="0"/>
              <a:t>Русский бал как образ жизни</a:t>
            </a:r>
          </a:p>
        </p:txBody>
      </p:sp>
      <p:pic>
        <p:nvPicPr>
          <p:cNvPr id="9220" name="Picture 2" descr="http://img1.liveinternet.ru/images/attach/c/1/57/106/57106487_1269867321_0_20ac8_b0319aa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66675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mtClean="0"/>
              <a:t>Русская бальная культура</a:t>
            </a:r>
          </a:p>
        </p:txBody>
      </p:sp>
      <p:sp>
        <p:nvSpPr>
          <p:cNvPr id="18435" name="Содержимое 4"/>
          <p:cNvSpPr>
            <a:spLocks noGrp="1"/>
          </p:cNvSpPr>
          <p:nvPr>
            <p:ph sz="quarter" idx="1"/>
          </p:nvPr>
        </p:nvSpPr>
        <p:spPr>
          <a:xfrm>
            <a:off x="179388" y="1628775"/>
            <a:ext cx="4606925" cy="4495800"/>
          </a:xfrm>
        </p:spPr>
        <p:txBody>
          <a:bodyPr/>
          <a:lstStyle/>
          <a:p>
            <a:pPr eaLnBrk="1" hangingPunct="1"/>
            <a:r>
              <a:rPr lang="ru-RU" sz="2800" smtClean="0"/>
              <a:t>В России не только прекрасно знали все новейшие и старинные бальные танцы, но умели исполнять их в благородной манере. Иностранные специалисты - владельцы частных танцевальных классов - невольно перенимали русскую манеру обучения.</a:t>
            </a:r>
          </a:p>
        </p:txBody>
      </p:sp>
      <p:pic>
        <p:nvPicPr>
          <p:cNvPr id="18436" name="Picture 5" descr="http://i023.radikal.ru/1003/98/0791372d58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420938"/>
            <a:ext cx="38798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mtClean="0"/>
              <a:t>Русская бальная культура</a:t>
            </a:r>
          </a:p>
        </p:txBody>
      </p:sp>
      <p:sp>
        <p:nvSpPr>
          <p:cNvPr id="19459" name="Содержимое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35938" cy="1036638"/>
          </a:xfrm>
        </p:spPr>
        <p:txBody>
          <a:bodyPr/>
          <a:lstStyle/>
          <a:p>
            <a:pPr eaLnBrk="1" hangingPunct="1"/>
            <a:r>
              <a:rPr lang="ru-RU" smtClean="0"/>
              <a:t> Танцевальная культура России в XIX веке стояла на большой высоте. </a:t>
            </a:r>
          </a:p>
        </p:txBody>
      </p:sp>
      <p:pic>
        <p:nvPicPr>
          <p:cNvPr id="19460" name="Picture 7" descr="http://www.apriorico.com/scen/svadba_surpr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2276475"/>
            <a:ext cx="35877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250825" y="4076700"/>
            <a:ext cx="47164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Русская школа классического танца с каждым десятилетием, с каждым новым творческим этапом заявляла о себе как о сильной художественно - педагогической системе.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mtClean="0"/>
              <a:t>Русская бальная культура</a:t>
            </a:r>
          </a:p>
        </p:txBody>
      </p:sp>
      <p:sp>
        <p:nvSpPr>
          <p:cNvPr id="20483" name="Содержимое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ru-RU" smtClean="0"/>
              <a:t>Петербург и Москва постепенно становятся самыми значительными хореографическими центрами Европы.</a:t>
            </a:r>
          </a:p>
        </p:txBody>
      </p:sp>
      <p:pic>
        <p:nvPicPr>
          <p:cNvPr id="20484" name="Picture 5" descr="http://s42.radikal.ru/i095/1003/be/7e3f0a1184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038475"/>
            <a:ext cx="52895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mtClean="0"/>
              <a:t>Русская бальная культура</a:t>
            </a:r>
          </a:p>
        </p:txBody>
      </p:sp>
      <p:sp>
        <p:nvSpPr>
          <p:cNvPr id="21507" name="Содержимое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1828800"/>
          </a:xfrm>
        </p:spPr>
        <p:txBody>
          <a:bodyPr/>
          <a:lstStyle/>
          <a:p>
            <a:pPr eaLnBrk="1" hangingPunct="1"/>
            <a:r>
              <a:rPr lang="ru-RU" i="1" smtClean="0"/>
              <a:t>Полонез, которым открывался бал, вошел в моду при Екатерине И. Длился он 30 минут. Все присутствующие должны были принять в нем участие. </a:t>
            </a:r>
            <a:endParaRPr lang="ru-RU" smtClean="0"/>
          </a:p>
        </p:txBody>
      </p:sp>
      <p:sp>
        <p:nvSpPr>
          <p:cNvPr id="21508" name="AutoShape 5" descr="data:image/jpeg;base64,/9j/4AAQSkZJRgABAQAAAQABAAD/2wCEAAkGBhQSERQTExQWFRUWGBcaFxcYGBwYFxcYGhcXHBgZFh0YHSYeGBwjGRYXIC8gIycpLCwsGB8xNTAqNSYrLCkBCQoKDgwOGg8PGiwlHyQsLCkvLCosLCwsLCwsLCwsLCwsLCwsLCwpLCwsLCwsLCwsLCwsLCwsKSwsLCwsLCwsLP/AABEIALcBEwMBIgACEQEDEQH/xAAcAAAABwEBAAAAAAAAAAAAAAAAAgMEBQYHAQj/xABGEAACAQIEAwYDBAYIBQQDAAABAgMAEQQSITEFBkEHEyJRYYFxkaEUMrHwI0JSYsHRFXKCkqKy4fElM2OzwiRDg9IWU3P/xAAZAQACAwEAAAAAAAAAAAAAAAACAwABBAX/xAAqEQACAgICAgICAQMFAAAAAAAAAQIRAyESMQRBEyJRYTIjgfAUUnGh4f/aAAwDAQACEQMRAD8AoGN5e745jLAhyXsgAuQcm3hVduhPwqLw/GpEhGHYK0cc3eagMQ9rAanUaHStLHJQdJDhjJK0ejWtYDw6AA5m1U6i46dNYt+GRTSCI4eFCy5SxUqyE5fFoFOYdLk6j96syyf7jZLGnuLGeB4nDjJikStEWRmK+FkDg3KR31y5bka38PXSqgcFfGZCpN5SpUA3bx6hQtzrcCwvVsj5PfB46J4BJPCG/SFFL5FsQS5jFrEXI9xrVY4vxVxjpJgGQiUugYWKMGBBykaEZRp6a0cUtuPsCU20lL0TXEuVFaJnhsMq528RIC51UC5JubyLuB190eMcAeDu45vOzNuQAALaMRkyi4GhJDXqz4ji8T8OimMgSZ4iD+3JIkjNdgNHGdUJzC3yFCTHYWbEfZSQ6yyxx95GqpvJYuPPVidb7noaVHn1+xsnBu+tEJFwJIsVAmGknRpDkdiFuFbcLlJyuACCD1+FQPOPCFw+IyxhgpRCMxuScozG/XxX9yfKtF5rwxweLgeaYmCLEC7eKRgFBZQBe4ucwNuuutVLm/hy4nFNNh2Ro2OGS97XaUPY6jS3dm99qODlewJqNVErXD+Hlw2UqSEdjckZAtrk6eK40AF96ak2Gh+Jqb4FhZIsUhAtcSqG1sytFIpI9CtyKa8PxQSGUCEPIe7ImNz3K31yja7MVGY7DQb02xNDjhz9wgchWaQMArWYKtxqysCASRcegv1FaNyjxvBvBLPJBCksAs/doQ5jcjxBbZLF3KnyAGwrK4GLXZjc3Gp+FXzljlySeCZBEY0KrLPLazGJYi0caZtSZHyvbayqx6XVJdjU9KiOn4xh44Ze7D58+ZM75rbgWsoy/eub5vuioQc5Yl3ZmbOXUq17AspNyCwAbc333p/wHlpZ5cTFiHKCCCeTwFSWkiW9gdQUBBJI3t0veqsWA0HXrUhCNfkvJOVltxGLwZD/AGabEQSNEgYSW7qTKozoWiuTcgkZlyk72vXMVwHFRZHGHZ0UK7J3Z0YC8mZR4gmh1FhlOh2qqYaAMwDNlFjc2vsCdrjqLe9btw7h7PgI8XMJYpkw3jJ10RbZ7A31jW+o663trWRuCVbLxu270Z3i8U4w+d8IsXct3bqFkQglbppIxKnKTqPfemk/GosMXhMKTkFCWLkpnAzAr3ZGYrmI8txam+I59xIY9w5gTUBI9AFvoD5nQXvuaaYrignjDOsamO4GWMKXz3JLEb2bWx89LDSpGD7kiTyeosk8TE8zRYxgTDK7M9zYKQ9iulhtkFwANtBalMM7qq4aO9p3FpDrYC91JAJtqCfIC/nVV+1G97DT0FXfk7GAwkLF3jZxm0Y2J0XLl+6SL7bkddqrIuCsPE/kddEVPgsQmJSF8OkkuUZYwoZLZmKkd399Re+9jbU71KcQxLRF0ldJe6azAKSLWKkG4CjxXIHoCKvcODeaTvO5WKJRKjMxtMHJBkiVgb93cgZWW4sQCb6wPMMnDYzPHLJIxlWNX7lUZleMkhjmKqDrYjr5XpXPlJRoNLim7E+QVMmFdf0bMr50XRdQLXIAFttSL6VBLgzJJKvdHvJRmsVDM0wJYxMthlQm1iuwG5veoXCY90J7ktlTMy+eVbm5AJA0Fz71aeecaFgjxMUpVpz4chKkJkbvLkWP3mVLehpnFqWvYvncdnMNwQzuufu2wwVTluoKNkUlcsZDISTqNNzeprg3CsGIZ5I0IeGXLIwzszgRhygDm4XNe2lzlBNRPJnLUz4N1kTuQzCSJ2NmfOqi2UahbKNTvm0Bq28dx8mD4XhPsyiN75ZyoVikpXM1zYjxNmObexWlrbkrCb1Fpd/9GV/Z4c8MTO5ifLdivdvEpbxaHRiFub7G4qe4zxLDyyLA+fuQqCOQMcwAC2lIA8ZKDW4tcnSpRcLhxhExmLjXMrOHGUt3qyEWXLmUIw1sVsBrVZ43zhHPNI64WGONwVVQCXUfqkPfQiw0UAW0tRpc/wCxTkoMccN4enfI8OJ73u7BkSNlUoQwcAsQWYqDoFsdNaHNXJ06pHGi3ysQFWzM11zFyFJ1GaxFum5ocAzQkRmRwiyRyzILLmYZgsdyMwNhqb2tsOtWjiM74vLiIlcN41KqdLXQk6bbb9KqUnGWmXH7J2uyncscsy96Q2QhAWdSSXtcDwhdVP7zWA67gFjxrHpJ3rDMG8KhTtlUn361P4FfsnEJmuqRlGDAG5AkUEqg6sGt6db2pFXiVy0cMN2a7d9+mNr/AKl0CxnfoQdPLUuVysGqjxIflPhL94s63yoCWa2illIAzbZtQbdKbczQyd8zSKy5wtmbquljfY9K1DCOkZaQvHJEwiTDt4QCzK/eq67K6tHYiwAFrWvYV+TiLyYyTKVCRZRJGAoLWsFZDYgk33tcBRQ85c3L9F8YOHFFcwvBZyilMOzLbQ5dx5612rDLKjsWMLEnW/fS6/4qFT5/0X8ZcOI4Q4cZmzONMiqfE3qBfwrvqfanuM5Mzt3sTxKSuqli19NjYEE7X6U4eCNjbKwIGilgF0vclt+o00ocGw8isJWlDAD/AJaEBbWIGnx96Lgm6/xGdZGld/8ApnfEOB4tzlgbunjOY2PdM1rAZGXwm2psSCel9qHMDfaIjLKokcqCWMYuQFuLSDxiy2626W6Vq+KKzo6mOIMVOhsGN/2fUb71nnFOUmiAj+9mvtZWsTcqCQbC2mo86XNuFKzViccjbaKVg+U2eIyd8ECkqqlJG0ve7lVKoD0387Aa1D+OB0dtDfONbnwuw9vFGa0nF4PuVUIjxq4NlLgm4VFzHMtzexI6a+lULmBmlmXKCRlsll/VzNvYXJzEn3p2LK5SaYrLhUY8ka/2xTLJwwyZRdpY2DeQLafNSKyXlrDwOe5xOaPO0bK5sFKgN4TmtYNmBDX6W61onOGGz8Pw2GEqKHeIeK9zYb2tcqqksbDS+uthVR49y93KDu++ZVU6yw5ND94xm97aE2IG56k3vkqq6FRi07RdMMkr4mON85MRe4kIOX9GyggEdAdN/vE9KhpsAUxONjMKJFPGirlUWGR4lDEKLLnJYgXAZl9KsvPWP77g0eNRysrrhWuvhYPdQcpGos2fr51FcK47LFh2OKkixLMrFFQsXZFF5e8OUJogY663FtbisrUsfT/Rq+VZXtdELgOW1bFQj765xmBjKWSxbQddBa1uvpWhcn2PAZFJN+5xSAsSdhL8hr9KrELwYaeN5ZMyLI4DIbDWDMGIOp/RyLopuCTvaxkH5bR+HEYR4p5PGA4LKDnJJCeKyvlZRY/A2vV85R/kXkUJfxKTDwOSOIyi7HEcPmkX0OY57W/6Knf9o+lUfu7uo8yB9a1blrAZ4A08cjlbxopkyLFGi2sRmGhOYX2uT1vTefguGH9GL3SITj5e8zgEtEHjazm3iUKbdRv60+GVcuInJifHkVPgfAWfiMWHKg5JSJAdBliY959FNa9xvhc2PeLBLmjwuXvcTKLfpBclYY/W6HN5aaaDNUyFHMkjQEOjF2YqQQBJEC59pH1+Na5gbLFrYDJby3FwKDJOmn+gUvqed+0nBQx40xYdcqJFCoXrfJfW+pOouTrpUNxTECTKFVUVEjSy/rMqBS582ZgWJ9fSrVzti3wfGZZkClgVcB1zLZ4ApBGlxqwqRn5biXhU2IyKJCnD7W6CUxyOQOly1r72FqfF/VMW1tmavHavQXJvZkuDxCzJK6hsOquhsby3Us21gumg1IJOtYZFhC8iKN2dVH9prAfWvV7kqb9ASNBra3Tz2qTZVFB7SeIJhIi4Z/tEjMsUZOa90VTIR1ysbiw1ZgNemIca4TNhpmjnUrIArFSbkB0DgH1s2vrevQPA+S2OOfH4xxNMSe5UA93BHc5AgbXNlt/VLHckmss7Z5b8VmFrZEhS/wC1+jDX/wAdvahhxuootttU2U3hWOeCVZ0/UNjcXFmBUgg6EEEjXzrT8d2ex4/DibCSyzF+7EUcpEawRlgZGQWVWG/hUC2ujGxqrdlcCSY1UcKQyuMrAFW8BNiCLHQH5VeufsLI+P4ZgcMxi1LXiOQxqLAsuW2XLEr1Tm+fFF19bJeDg7uubNlF7BSuyocoG418NUfi/aNJAZ8PBlP6QgysAwupsSiNddwbMb/Da2i9oXOcXDMOI47Gdk/QqQGCAEDPJc7AXtvcj0Ned8dE6SMsisjg+JWFmBIvqOm9BiwKL5Bz8iUlRNcY5xmxGG7iQqQHz5goQtobKQgC2BJOgFRnL3Lk2McpCB4VzMzHKqLe12PqTYAammDX6VsfAMLhocLNHhpc6wwCfESLbxSkNlQkXFgFawF7AG+pN3TbjH6rYuKUpfZjTG8uYeKJ3xWOyNJ3ea4LBpVSzFI0UuVtfXQDrTjlnHYVwmGhmVhmN8xMbytv4FfW2gAG5NZXi+JPKxaRiWO5P8PT0pGOUAi9yLi4GhIv0vsfWl/AmtjXmd66LTzzjo2xbCK+RbJckNmI+8bjcXuB6AUw4VhjKWUEBgjFb7Fhaw/GrRxHkfDzZJcJiUEAjBJkLNKzaliQAEBtYWBFsu3Uv+BcvwQlZUzSfetIxGUsPC2ULpptuSKVOcYRpBwhKbtkPyN3+JncSWMYBJVyFUPoVMYY2BFhtsLelP8AhPL/AHcz4ifMJpS36O4yop0AY2OZrHa9hpv0mOLRiWAQuto82cLqBfbMANwc2vnf3omK5jwnC52hcyOjhJIzHlfKpUKUOZ1IIZG9rUEZPJajoKa+PctjmONALdwrW0v4xe3oDahVC492hPJiJHhzLGSMoZmDWCgahXtfTpQqf6aRf+oiaZzLwczQS2NiqsykXGo1OxHQ2ovLpghWGHvYJJBbQs92YMdLtodegPlS2O4r9owMjxqQrwuVa4LOJI97KfCRoLfGmfCuDocb364WJm7vDyGQm1meNmMii9rsxOw0ydK1Jb0YVdUyeflnNJ3ksl2vdQLgJrcW8yPYUtxPjssK5pDp02JNO5MdrdkYfAg0TE4ET6yKMq+JEuNPU+p/hVyilFqJIybacyscUh+1osiKXPmoJ/AUxXFzYCI/fhR2GtsozNpqbbn1q4x45kXIgAUX2GupJufnVV7TsUx4bNm1uYxvfeVP5Vm+D9s1rPquKopfGVxsZjfEs8sLyqy4k65Rc2zgfcbU7jYm1+krxfiGayZ3lZ8yqgQXYNYKFsSTbU360fkP7bAFWeUCNhZY2GaRFtcXNxkG3hOb4CmnH+HOMScQpzZr6X873+l/n61JcHKvwHFzSuhzxJXwnCYsPLlZ45rmMstwn6RkLIpLaO+3TKL71U4C0mHRdAe9IBOg8YuPYlatcqwkW7pQzK2wN7EEG1tOtVZ+J92sYALMEyOL2yMk02gup8ViDfUWbz1F259LZOPBbehPGOVdUlLSRKSE1ybKi6GzWsAlxroKuPZLx9UaeB3yLZpVuBlGUAPdyfDYBdxY2OoI1omLfOM1gCxfZWHRLeI6EC+gGo67ikePcRRpnMC5UOQZdL3VFDGw2uwLW9aY8fNcWKc+O0anwLBfavtb4VxJGMQy90M1gkgUqy5v1C2ckCwFidRrROEY7BQ4tYsTiHSbCYrEOA4AiZpAACrWIAyhTYka1F9h3ER9rmgY6SxBgP3om2/uyP8AKoztS4X/AMVmRCAXjjcXvqe6AyrYEs7FLADckfEW8KboD5pdPoccM4FjIeKpNIkkokdi8sd2BEmbxE2sp+61trWp/wAewzY3iOIGJmbDwQCNY84UKCyAgKGOXMzXN9SRp00iOz3tMOFKwYnxwaBXOrwj06sm3h6dPI6RxTFrKv2rD5JoH8MjIQ6B16tbUaEbjT3rPP5Yy2vVWh0HCTRkXMvLrxt4JPtIWMs7rb9GqFVYPqbAFl+Ga1atwyNcZwnDR9ycrwwp4nyrmj8Aa6m5AZb6+QuKVg4MZsLOSMzzwugJsgYOSb3ymxLWa9jfKPOucq8JxXD+HlXKSNGXdFTxHKbNkAa1znLnfr1qvlc4cU9oqUVGdmU8s4EnieEiNsy4pAwuDqjgttp+qfjXpCWQKpZiAAdyQB8zpWCy8BlgwOGx1gsv2lpWOocZpBlzgjRQ8XXbvPWnk3Gn4viXz3WHN4evdIdlUbEkam+5v6VolPVoCONylRumDFxcag7HcfEW3rBO2+C3Ey37cUTfIMv/AI1Z+SziMFjo4+9BwshdGU6AERuyPropuliR59dLVftpn7ziehBRYIwpBBBF3vqOucsParxV6AnBxlTCcicLEE3C8QL3xEkwa508EhiFvIWce96u3LGLTH47FY3DPnmghaGFHjIiUsz5JHfNds2RvCoFlYbm9Q/DsFA3DuGWmIljWRh3QVmDSOzMHU9A1rjS9qvPZdyoMFhG1DNO5kLWy3TaIW6eHW1zYsdTQqUeb/JU01BMjOWuzHLiFxuPlOJxP3gu8cbXJG+r5emgUdBoDWO9oT5uKY0/9Zx/d8P/AI16jI8S/A15G4pijNNLK33pJHc/FnLH8adBtsWtjO17gC5008zWr8Rw/wDRfB5MOABLiAqzG2pZxdgPRYwVHxJ61Adj2CV+JZnF+6id19Huqgn4B2t62qY7R5WxuNbDobLhoZZZW8ssZdr+wjQer1UnclFBJatmWO92NX7st5Qw+P8AtK4i5yiILlOUrmZiXBIP7AXbZj51QkXU1ZuSuY/sjYhgfE+HdE0uO8LIVJ9AMxvTJdFJWxhxGSJZZBEpEYdwl9fAGOW56+G2tbj2WcFljwCiZCpd2dUY5WyMFy3HS9ibHXWqX2P8tK5mxUihkQGGNWFwzOv6QkHcBCF/+Q1r0ExpLabokn6RWOZeAzPiI2LlUCgJZrkOWu17j91Lf1amm4ZC5yPDFILa540YH2I96lZ9R8DcU1w663oYx4ybJKXKKQG5XwYOmEw3tBH/APWhWZ889r02Dx82GRFKx5Bc737tCfqTQrRsXQ47Gw0uBYP9yN3RfUEKxHsZG+Yqd5cw+TEzrc5QkUSf1Il8PyD2+dRfYxpwy9rZp5db/essYv6eX9mrPg4LS5v2rn/IR/GipJ6Abtskvs2ZreQPzO341l+P5pxOAxcmHmzG4OWRQWVlN8ujDWwFr2LArbXc6o2JWJGkdgqgFmY7BRVSnwL4zDS4gExPKRJHmucka/8ALQ9VDKCzb/8AM20FgzRTJjbsnOAhXgR5BlkZQWVx3ZX0ytrTPmXhqGIqMrv4WVd1BVgwJ6XuLj1GulQPZ5w2WV3aSYGMDWMklyTrmFrBB061czhFGcAdTvqbfm1Ku4bQ9XGRSeDcDJxCrKxQ3YsDrnTIpDIbaHOSpv5fC9ox3A8GBcBtLE+NjcjbS9jTHiXFFhysQGcXtpe1xY/P+ApLl52xUhUMfNtvCvwtuel6zpxX1irZpfOX2cqRRsVmUkeV9Bprbb0qXg4VgMVGgnheGQLrKoMbMeuZgGik1vqbnbapDmDh36UxlRnGxC2LaDKb+u+ltb+xuaeGjADMGtFY3LG5Ugajza/Tr0oU5RtpGmSjNJSZWOL4nguCFkikxkgv4HmYqDpctkyoNh0O21RPOPNMQxWHdMHAY1hBjV0AUiRQVDCPL3iR6hQbbnNeprHcSw8kcX2kK6yJ3kee6tkzMt1OhTVTpcdOhpzj+R8IFw+JgVmjGRrm7qdxcNaxuzDfS6C3W+iOV19lRllhSendiEPM+MjEWKlwmGKx6jImR1jIscjBiQLE3U6EMdKQ5unQcxYR2YKgOGZmJsAA7ak9BoD6U/xeYIQZs1gzG6jVACSpF9NtazLjXHpcTIJZ2EkuUKGCqugLHZQATdj08qvHJzuyZsahVEpznxPCT4t5cPDkUk6k6SN1kybJfy67kAk1duxHi2aXE4NrFZY84B1BKeFxY6ao40/crLeIcJnijhmkjKJNnMZO7BDZjbcanrvU12b8X7jimEe+hlCH4SXjP+cH2pyikqMzZeO1fiuJwXEozh5CgMCEqAMjZXlF3Q3VtAB6ACrH2d9oy4+8EyhMQqlhlvkkUblQblSOq321HUCndtXG8vE0y5SYoI/vKrrctK2qsCrCzDQiqTLgMRhJleTNC7BZoypUGzXZWXJovXS3mLClyxqS/YUWei+KcDixMYilBZA4YDMw1F7XykZt9jWb8N4BFhhJhXCvlNmZCzZmA+8psDvpl1sdNd6qmN5/x0sBhbEOVym5AUOwsdGdQGI089et623j3K6zKjxMsctlJ8OhU23y/rAbHY2sehGbH4+SKabNEc0YytkHy5y7BNmkZCVVRGofa41YgH2+ZqjcwcoySjiGKkYIsHeLHGoIJ7tky7ixQoW1BvfX0qV5/wCZcXwrFJHhpbQSRq6o6K6hgSkgBIvqVDkAgXen3KnM68Xjlw+KAVlAa0bvGJFN1a4Da5SRcXI8Q00oZQnhbn6LeVZNBOyzFRHAAMFzRyyL0uQ1nB/xke1atw3FiRLqCANLeVvhVP4Nydh8KGWJSAxBILltQLdfSphuDwkhiov5gkH6WrNHOvkco9Mk8acUmKc+cdGDwU09xnCFYwT96RhZQB1tqxA6KayLk/stjxPDxiZZJI3bvGjtlymNRZcwYdWVjcEaEUbtCwWOnmw+GdPCWKo6O7xsxtd7PI3d2TobaZq0qRMPBhu7FjHFGQL3YBUS17G42F63SzqEVXbExxO6M77GMGoGJxLE5gI4wvSzeM363uqfWrD2j2j4ZiHAGeUxIz6ZirSqSt98tk+7tVe7KmyYWYlSc0o9PuxJp8zRu2HjAGHw+HB8THvGHkqqVXX1Zm/u1alyy0vQTjUDKaUw6nMQBcnQAbk9APjU4nImOaFMQuFlaKRQ6sgz3UjQkKSw08xTvs/4eZOIYawByOHIP7K6sdeq/eA8xWmTpCV2bPypwYYXBwwdQt20td21c/3iR8AKm4xSCPc07vr8qzw/JJdjrL08xTW4U6mwG5PQeZp7m2qjdq+OnTDrFho2kfFFovDe6+Es1gOpUMPQXNM9gpWYRzfxJcXjsTiAfDJK7LffLfwb/ugadKFJHCqnhdfENGvoQeoIO3woU60XT/BpXZRjpvsskYNkD3QsLjxDx2sQdCo9PF6VpWBzNIvQAa9enwFZR2U4whWQ6KxGXb7wzE/AWZd/Ktg4M8ahi7hSSANfwrMpv5qb0SaShaQ15iwRnAg1ynVvUKCVX5jNb9z1qTj4WhgEZByhejFSNLAAg+XTbXrUlFhF1IvqDv69fpXItQPmf4Vt4pmTk10UDl/gDRTTPA5/9PO8Tpa7MmRGG2h0bUW/VuNqsuGx6kksCSeg2J8qieTZyvEeKRN1kEg+F2H4FasWAwQz5rf73pEYrSRoeRtOyHn5dGJlWWTwqPvINM3l/V9TufrUlDw6PDSySRJYyBQygaApe2UDa4Y3Hp50pM5DaedKQnObdd/50cVFPoGUpOPejkONJrM+27GloY1Fyoclj0vlOQH6n2rS58PlOl79ar3GOX0ninhl+7Ku/wCwRfK3sTUyqkHie7KD2lYFFwuAYf8AtxiEna9o4yt/7r1bOD4nNwiGIoVYQqpVgRbK1r6+YGYf1qbSzoBH3iLdAp2uFfKAzDT428hUjBKCuh3rkuTcaf5OlHF7Kdx7h7ywPEjZWYWBOmgIJBI1sQLe9Z1/+H4zpBIw1sUGf/LetnxGEDE2tfrURxzjaYIKJLpmOnhOb1NvLbX1p0Mso6jsueOM9yY27XcQZuF8OmYEOSM175gxhGcEHUHMh+VZvyxwt58Xh4kuC8qAH9kBgS3soJ9q1Li/E4UhhOLVDHMueISrmzDKpzAWOU2dd7HWp7hHH+BwsJIBgklH6wyowutmylgLddB51o8eT400Y80FHp2Zn2tYY/0vJnJyusLadEyBWtewuCr9ahOb+YPtmLecR92rBFRMwYqqIqKCR6Lf3rWeZuXsDxch4MYFmiTKBcTIVzG2a3j3b72Y7jQ1nPEOzqfD4KbFYiyZJESNVYNnu9mc2uMvQbE6k2tq7lG99iknRCcPe4Yen0Ohr1NwKXvMLhn6tDEfnGpryfhnysD02Pv+RXp3s+nzcNwZ/wCiq/3CV/8AGjWmDk3EovbzhB9nwsnVZnT2aO5+sYrKeXOPyYPELPHYkBgQ18rKwsQbEHyOnkK1Xt/xFosHH5vM5/sqij/uGqzyByHh8fhZXlMiyLLlV0I0Hdo1irAg6sfI+tLzTjGLc+gsabqiwYPtfwzKM0Uyv+sFysvqVJZSR8QKsGF7RcAy3+0ZPMOjg/IKQfYmqRjuxadbmDERuPKRWjb/AA5x+FREnZRxJdo429Vmj/8AIg1zli8aW4yr/P2aec/aNbwvMGFmYdziIWP7IYBj/ZYg/SnHF+Gd9E8ZbJnFiVADWO4vruND6Gsi4Z2W8QMsYkjEcedc795G2Vbgk2VySbdB1tWwYXBsi2Z83lodDrfdjpWbNCOP+ErGwfJbITg3KyYPDMgJlsXcCyoSSNFve3QAE/Ssl5jY43iIUI8YkeKNUfRlXwrr03zNp5mt5bDE6U0/otc4bIpI2JUEgehOo9qrF5PCTk1bZcoKSqxaCPDQ/cCqNALbWFgB8gKyvkQLDxWXXRFxCgjY+MKD8q1HHcPLKQoUNY5SQCAehI6/CqPyx2bTQ4hnkdSmUgFTqSSL3HSwHrrTseZJStguF0XzB4jM2mtSUT3PvUFDwEC411FrgkG3xBpZ+EX2llXbZvLa3l/Gjh5KS6Fyw29MsbtpfyNQvNuKAg0fI5ZchC5mF9CQPPKW12vvfakIOHsq5e+dhrckgk3N9dPW3wtSU3CVuLlmI0BYkmpPyk1pEhip22KJiowANDYAXZczGwtqSLk+poU0xPF4YmKPIqsLXBPmAR9CK7SLk/Q3ijH+zuSyzeYyFfQ+P8bD41sfBuIB0DrqCNfj1rGOzo6TfFPwetB4RijFIV2V9Rta/Ua+dbPIX3ExjcEahw5fBmOl9tenU/nypzEevn+FQOE4yCiR5vF+tpb422uB6eVSkeNB+7cj4V0cTioqjnZIu3ZTcHIE4viX6vZT8CWAPsQlW/EO6xsY0DuBcIXyBj+yWsct/O1vxqqPhScZM4Gvi+JK6r9UFXCBMwHrr7VIbLnqjPuC8/d4ZO/Vk7t2RlCDvFbPZQ42uACDl0Nr+gtnKmPMiOzMrOpK3UWDAM2VspJK5kyGxPWs7xnK+LxPFsZKoRI1kyMxtY2EZUZVN3YRsGJ+Ivc2rQeFcLeHCxLqGyK0gI1DsAX0B6Np6WFKSkpX6Gvi1RLs19wPz+fOozj2HzRkR3zbgD9b0t9R/rTgReZO3ntp6DWiwYWxuTc+u3yo5fdUyR+jtFH5m5eljwU0hVi4UGy3JQBlJfTVrAG/QC/xqzcl4uI4SJ0VRnRWaw3uBe539KlZpAup36U0wWFUCyKAnQAWA87Dpr0FBjgouhmXI5x2R68IjE5F2IJGmlrb+V9tKzXt14msmJgi3MaOza7GRlsD5aR396158KRLf9z/AErCO07hkqY6WWVbJMxMRzA5o41RNgfD00NquMVHSK5ufYTtL4v3y8NF75cDEx0t4n0OnTSMVSGbWnvGJHPcFxYdyoT1RHdB8irD2qOY0cI0qBZrfJfG4ZcOIYgVMaL3ga3iLXzsCNSM2uwtcD1qf7R1I4Jm7zOkj4d1GUC2cl9CPvDXTT51h+FlZDdGZDqPCSDY6EXHmK1jtA4h/wAB4WnV1iY/CLD2/F1rPLHU01+TR8lwUTLQK9Kdl+YcKwmYa5GIv5NLIyn3UqfevOXC4ElWzTLDJfTvARGR/XW+Rv6wy/vCvTWE43hcNBABNH3TGKCFlYMGawVACtxsLny61rRllszTt6YmXCX2yzf5oqlOxSD/ANBKfPEP9Ioahe3Pi0Tywwo2aaLP3gGyBgLKx/auAbdANdxU/wBhgc4CXMLJ37ZD5/o4w9vgQPr5Vj8xXiY7E6aLzk6UYGnMkF6I0dq4fBo2crESK5Snd1wLVUXYmB5Vx1NK3FcJqmi7E2ooA/OlKE/CuC1CWdyVxY/SjZ7dKKZx8KYmCFaK2tReK4pEFd+8TLHcP4r5SOjeR9DUjJiB5j8/CqHzhycMUzPGTG7feygWYgbnS+ulxe1wDa9yWQ4N1J0TfoyvmHihxGJlmOYZ2vYHYbAa+gFcqXbswxv/AOpT694uvzoV2VlwpVaE/wBT8DLkTGoneBmsWZAu+p8XkLDcb1fJBmTQ6jUfEVm/LPCkkUs9z4rABiPnatAwi2AA/PzpXkVyCwfx2OcNjMxD2v7bEb1I4rCpKv64J6KzKPkDb6UwgXI+mgf/ADf61LYWMMwW+5te1Zq3QyTRJckcCESu+pL6C/QKT+JP0q5PilhhaRzZUQsT5KoufoKZYBAqgDppUP2gSM2F7hDYzMqHS/hJ1HubD4X9a68VwhRyJvnMfcil3wkUsv8AzJc8z/1pZGew9ApVfgBVkkhuNNCKZ8IwoSJEAsFCqPQACnWIYnwjTzpgDdsj5bXsPxuNK6V0BpRcL1BrrJoRQNDUxKZAdDS8EYttSVqWj2q6Kb0ckjv0qu8ycpQYxMsyBt8rDR0JtfI3TYeYNtQast6TeK4IqMtaPNHaLwFsI2Gia7BElUPa2Yd/I4PkDllW46H0sTTn3FemeeuUlx+GePQP96Nj+rIt7X9CLqfQ3/VFYLwPkzEYyeSCJQJYlYsjnJbK6oy3OgILdfI0CaS2M7IqO+3UVovaqRHgOERKwYDC3zDY5lg1+jVTeYOBPg8VLh5LFozbMNjdQwIvrYgg0vzRxMy4Xhyk37uCRPYYiUL/AIQo9qqraYXog4xpR109OtJxHSjM9qYCOO8Judybkk6kk6k+ZJ/jXp/lLhgw+Bw0SWIESEkdWZQzt7szH3ry5EbetenezzHGXhmEc3v3QQ//ABkx3+ByXrD5d8UNg9k3euBj11pVkHpSbG3lXMY9M4Uv6UkwI/OlLFqIXvS3QSENaI16cZK4VpdB2MyreldsTTnKa4Y6riXY2CUClOO79qI0fp+fxqUy7GcmFv1pI4E/CpEii61RLI3uW/JoU/K/H51yh0FZ554RwLExOCMoXTNYg3F/JiLm17bfGrlw1XyjvMub929rdN+tGjip3GldyWRy7ERhx6FHgzrb3HTUbX96leFnPEsi2zjRhbZgdaYwmx8/SuRYvuZ9gEm6eTgafPaky60SRdMJxIILM2o9N6ZsRiMVEL+CPxk+bDbToANv9TTSOQW6a62Fz/KpTgifpNOoNz1tpTsXkOTUWjLkwqKckWcxXAIo7CwtRQw+WlFz3rqGFBkOlIzv0o8n43pC9zQhnbUqm1FtXSahYZRR1GpoJtQBsRVEGWIjsTVdwHLYh4lLi0AAmgyv/wD0WSM5v7SDX1Q+dWvFpUZiLgG2/TyvSMquLodBmRduODy4yCW3hlhyk/vRud/7MifIVmuNxebu1IAEaFRbqDJI9/nIR8AK1btVklfCxmZFGWYAEEE+JHzDTp4R8hWQYoWJ9qHx5coKxmSPHQWM6Uplv/Ckk2FLx7H41pFiqV6L7MH/AOFYW/7Mn/elrznG1ei+zl83CsIRZbIy6fuySAn3IufUmsPmfw/uOxdlpY+tDNTcsw8jXe8vXIbNSQoSDXRSVGobLoMQetAXNc1oB6oh21q5fzFAn40M1SyBWailx5UCl/SkmiPtVNlpHWf0/PpTeWf0+mtKiIedAwgULLQzzepoU5Kj8gV2hoKzMwKXQUgg86OJP2ReuuLHkeldxuGEsZXY7g+o2puI5On5+dKxB6miqC4HEGRR0YaP6EfwOhq2cptaXKTe4vf0W5P0qkuO5mD6FXIDX6Hz9/4VOwY2xBBsaCMuE1IHJFyjxL9icVrodzXMNiL61VJOZ4wrXD5h0ymx+B2+tH4FzPG3hYlCdg/hJ+BOh9ia6izRb7Oe8Mkui3ym6+9FQU3w7E38rmnIp6FB1FdddaCijNvUoqzqbUVqPHt86TNUwkKSm4BqOxUWlPWbw0lIt6Ww0UPtE4GcVhAisqssiOM17NZXXLdQSDZ73sR4aoHJ3BoI8aftSBigOS5uhkj+/wCEgZwws63006m4XY+IwXFvOoWPgaPnezhsrC6ki5KkWIvY7+VYMmV4pca0zZCCnGzzqTc389fnW88E7NsA+Gw7yYdc7QwljnkGZjGpLEK4FySelYVhYDIyxj7zFVHTViAPqa9URQhEWMHRAFHwUBR9BR+XNxSSYOJJs87888Ljw/EMRDEoSNWXIBc2BjRupJ6mtc7JccX4ZGD/AO28sY+AYOP+5b2rOe17DleJOf24oW+NlyH6pVy7EsSDg5luLrPe3kGij/HKfkarP9sCf/BcNTNJRxauMPKks486HfCuU7NAZAfSjmkllHSiSYg+3woAhZjb1965npFJvNb0Fm+NvjQssWDjrXVX3pHOK4GA629aGy6FWb89aKzelvjSQkN9/fWj+9SyUASKf57UV5LeVAovnRAwH+1QgLihXRb8/wC9CpZDNXwzK2VxY2Bt5X6H1pygpxDhHmDSDUMTckqCT167ikkS1dSL9XsUnfsUQVx5jtSiUcxA1bLWhhioO8Qr8vS2xrvCkLRhtbqSrehHn8R+dKlEQWtUfMvdShhfJJofIP8Aqn3296Ca0EpEjElhp706gwneEJa+Y21296YxYgabmrLy7hbkyH4D+JocOP5JqIGWfCLkTmEwqxoqKLBQAB6UsBrXEN6PHvXfqjjXYogoCu1wVCB1GlJNS42pIiqaCTEj1rhozb0QGgYxDLGRXB9Nag8DxId7odOo+BFWHEtaxqoYnIuKYaAFRbSwDHce/wCNc/y10/2bfG3aMJ4lwmWPEyQlfGrldNQbnwkHyIsQfI16JwU7JHGjyd46oqtJ+2wADNp5kE1jvOPBMQ2IkkjBcOenmNNQfQbj/fQeGcS/RJnBz5VzW2vbXp50GfLGUIuw4YZKT0VPtlhzTYaYdUdD8VbMB8pD8qZ9kPEcmLkiv4ZYif7UZuD/AHS496ke1LGIcNEoWzGW4J6BUa9vjmHyqv8AZpKqY0FtLxuFO2vhP+UEe9Ng1LABKLjkNwSUbg/n1o6tc7j+FR8RA1BGu/8AvSokB865cjSkSHfW6a1wzHy+tNVJ+NOAf9qWy0da/wCrp5g7e3lSOdr7WPrqaUDWrhYHQ/n4UDLR3vidDv6aV1ZfSkybdLjz/nQMnUXoaZYoT1/2pPvLHf5UW1/T4V1x70JZ3vb+X4Vy9vz/ADomYdQTRWc9Bb3qF0K96PKuUAR1/A/woVdEooGGJ29aerpUEJmGU9CdbeXoevxFS6NpXUiZIOxwGowJpvnpVHpiTfQbaQ4jouPwveIy+eo+I2ohxIBA86XOJA1vUljk/QHJIjOH4i/3rk7W8j7VfeGY1RGABa1qz0TBZWcHQ70+wXGV7wan+foaLG5YXdFZIrKqNLifSlFOlVOTmsJcMrdNVHT3NSGG5rgcgLILn9U6H5HWujDNCXTMEsM12iwK2ldBprDiQy3BBHpSgkpoqh1m2ol64j6USTEqOoqmyJBZW1FJZ7VH8S5jw8ZAaVb7WBBN/LTaqvjea5JSyxCwtvfWs+TNCHbNWPDOXoneaOMrDF94ZjfKLi9+mlUjBFtWYsWve513/n5UX+iCzXkYuR5knT3qWg4aAl2NgNuh+tcjyM3zPR1MONYlsQea41Hy/wBaXwFiTcXt0v8AO/0pJITtsadQoBqdCPIVii0maJdaInnTgC4qFR90q11I03FiDcH0+VUmTgT4dx3QYgkHXKHVl6rchHBB1Asemm9anNMGGUjQ9T501+xIdGBNuhrTDynDS6/BneJS2+xLlqWSSINJGYnFr3sQdP1eumxv7E71PoDbXX8+tM8HglS5AsD0ufp5U9ST8/70ptN2lRbv2KqOnX87UYzEaUkWJH50/Cuo3nr6/wA/50IIe/maVQg+n4Un3ltqKzeVUQWLD0orJ1BsevrRO9HpXc96Flo6Xt1NFJB1/wBqKz/m9Jvca2+v40DDQr3g/P8ArRS3pp+dqSvf+VAr5VCUK94PT60KR778612oXRAc4czRYmGLugfDci4yhRsQot1qpTcVKiy0KFd3D/UfKRykuCVDM8UkvuKN/S0v7QFChXQUUukA22EONkJzF/pS32x+ri3wNcoVKRBHFykro1PeGPsetcoVzMr7R0caLrAmZQTroKP/AEbGd1B9qFCsII4GdVyxyMg8tGH+IG3tR1xs9iM4Prax+lChTY5Zx6bAcIvtAi4nLGSxJaw2v8NfWovFccxDyGxGXopHprsfOhQqS8nJ1YccUO6GicKzMztYFiSQPMmpKHBAbaH8RQoVncm+x90hdogRSLXAI+H40KFA2RHL9RR71yhQWGCNr6fSnEIJ2/PzoUKEtjyKTSx6UeK3Wu0KYmKYGe1ALfr8qFCoUFkOUeg+lFLg9KFCqCR0SkaHTyP86Mren59KFChLDlrj0riNQoVTKE3A6Un+IrlCowkdElcoUKo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AutoShape 7" descr="data:image/jpeg;base64,/9j/4AAQSkZJRgABAQAAAQABAAD/2wCEAAkGBhQSERQTExQWFRUWGBcaFxcYGBwYFxcYGhcXHBgZFh0YHSYeGBwjGRYXIC8gIycpLCwsGB8xNTAqNSYrLCkBCQoKDgwOGg8PGiwlHyQsLCkvLCosLCwsLCwsLCwsLCwsLCwsLCwpLCwsLCwsLCwsLCwsLCwsKSwsLCwsLCwsLP/AABEIALcBEwMBIgACEQEDEQH/xAAcAAAABwEBAAAAAAAAAAAAAAAAAgMEBQYHAQj/xABGEAACAQIEAwYDBAYIBQQDAAABAgMAEQQSITEFBkEHEyJRYYFxkaEUMrHwI0JSYsHRFXKCkqKy4fElM2OzwiRDg9IWU3P/xAAZAQACAwEAAAAAAAAAAAAAAAACAwABBAX/xAAqEQACAgICAgICAQMFAAAAAAAAAQIRAyESMQRBEyJRYTIjgfAUUnGh4f/aAAwDAQACEQMRAD8AoGN5e745jLAhyXsgAuQcm3hVduhPwqLw/GpEhGHYK0cc3eagMQ9rAanUaHStLHJQdJDhjJK0ejWtYDw6AA5m1U6i46dNYt+GRTSCI4eFCy5SxUqyE5fFoFOYdLk6j96syyf7jZLGnuLGeB4nDjJikStEWRmK+FkDg3KR31y5bka38PXSqgcFfGZCpN5SpUA3bx6hQtzrcCwvVsj5PfB46J4BJPCG/SFFL5FsQS5jFrEXI9xrVY4vxVxjpJgGQiUugYWKMGBBykaEZRp6a0cUtuPsCU20lL0TXEuVFaJnhsMq528RIC51UC5JubyLuB190eMcAeDu45vOzNuQAALaMRkyi4GhJDXqz4ji8T8OimMgSZ4iD+3JIkjNdgNHGdUJzC3yFCTHYWbEfZSQ6yyxx95GqpvJYuPPVidb7noaVHn1+xsnBu+tEJFwJIsVAmGknRpDkdiFuFbcLlJyuACCD1+FQPOPCFw+IyxhgpRCMxuScozG/XxX9yfKtF5rwxweLgeaYmCLEC7eKRgFBZQBe4ucwNuuutVLm/hy4nFNNh2Ro2OGS97XaUPY6jS3dm99qODlewJqNVErXD+Hlw2UqSEdjckZAtrk6eK40AF96ak2Gh+Jqb4FhZIsUhAtcSqG1sytFIpI9CtyKa8PxQSGUCEPIe7ImNz3K31yja7MVGY7DQb02xNDjhz9wgchWaQMArWYKtxqysCASRcegv1FaNyjxvBvBLPJBCksAs/doQ5jcjxBbZLF3KnyAGwrK4GLXZjc3Gp+FXzljlySeCZBEY0KrLPLazGJYi0caZtSZHyvbayqx6XVJdjU9KiOn4xh44Ze7D58+ZM75rbgWsoy/eub5vuioQc5Yl3ZmbOXUq17AspNyCwAbc333p/wHlpZ5cTFiHKCCCeTwFSWkiW9gdQUBBJI3t0veqsWA0HXrUhCNfkvJOVltxGLwZD/AGabEQSNEgYSW7qTKozoWiuTcgkZlyk72vXMVwHFRZHGHZ0UK7J3Z0YC8mZR4gmh1FhlOh2qqYaAMwDNlFjc2vsCdrjqLe9btw7h7PgI8XMJYpkw3jJ10RbZ7A31jW+o663trWRuCVbLxu270Z3i8U4w+d8IsXct3bqFkQglbppIxKnKTqPfemk/GosMXhMKTkFCWLkpnAzAr3ZGYrmI8txam+I59xIY9w5gTUBI9AFvoD5nQXvuaaYrignjDOsamO4GWMKXz3JLEb2bWx89LDSpGD7kiTyeosk8TE8zRYxgTDK7M9zYKQ9iulhtkFwANtBalMM7qq4aO9p3FpDrYC91JAJtqCfIC/nVV+1G97DT0FXfk7GAwkLF3jZxm0Y2J0XLl+6SL7bkddqrIuCsPE/kddEVPgsQmJSF8OkkuUZYwoZLZmKkd399Re+9jbU71KcQxLRF0ldJe6azAKSLWKkG4CjxXIHoCKvcODeaTvO5WKJRKjMxtMHJBkiVgb93cgZWW4sQCb6wPMMnDYzPHLJIxlWNX7lUZleMkhjmKqDrYjr5XpXPlJRoNLim7E+QVMmFdf0bMr50XRdQLXIAFttSL6VBLgzJJKvdHvJRmsVDM0wJYxMthlQm1iuwG5veoXCY90J7ktlTMy+eVbm5AJA0Fz71aeecaFgjxMUpVpz4chKkJkbvLkWP3mVLehpnFqWvYvncdnMNwQzuufu2wwVTluoKNkUlcsZDISTqNNzeprg3CsGIZ5I0IeGXLIwzszgRhygDm4XNe2lzlBNRPJnLUz4N1kTuQzCSJ2NmfOqi2UahbKNTvm0Bq28dx8mD4XhPsyiN75ZyoVikpXM1zYjxNmObexWlrbkrCb1Fpd/9GV/Z4c8MTO5ifLdivdvEpbxaHRiFub7G4qe4zxLDyyLA+fuQqCOQMcwAC2lIA8ZKDW4tcnSpRcLhxhExmLjXMrOHGUt3qyEWXLmUIw1sVsBrVZ43zhHPNI64WGONwVVQCXUfqkPfQiw0UAW0tRpc/wCxTkoMccN4enfI8OJ73u7BkSNlUoQwcAsQWYqDoFsdNaHNXJ06pHGi3ysQFWzM11zFyFJ1GaxFum5ocAzQkRmRwiyRyzILLmYZgsdyMwNhqb2tsOtWjiM74vLiIlcN41KqdLXQk6bbb9KqUnGWmXH7J2uyncscsy96Q2QhAWdSSXtcDwhdVP7zWA67gFjxrHpJ3rDMG8KhTtlUn361P4FfsnEJmuqRlGDAG5AkUEqg6sGt6db2pFXiVy0cMN2a7d9+mNr/AKl0CxnfoQdPLUuVysGqjxIflPhL94s63yoCWa2illIAzbZtQbdKbczQyd8zSKy5wtmbquljfY9K1DCOkZaQvHJEwiTDt4QCzK/eq67K6tHYiwAFrWvYV+TiLyYyTKVCRZRJGAoLWsFZDYgk33tcBRQ85c3L9F8YOHFFcwvBZyilMOzLbQ5dx5612rDLKjsWMLEnW/fS6/4qFT5/0X8ZcOI4Q4cZmzONMiqfE3qBfwrvqfanuM5Mzt3sTxKSuqli19NjYEE7X6U4eCNjbKwIGilgF0vclt+o00ocGw8isJWlDAD/AJaEBbWIGnx96Lgm6/xGdZGld/8ApnfEOB4tzlgbunjOY2PdM1rAZGXwm2psSCel9qHMDfaIjLKokcqCWMYuQFuLSDxiy2626W6Vq+KKzo6mOIMVOhsGN/2fUb71nnFOUmiAj+9mvtZWsTcqCQbC2mo86XNuFKzViccjbaKVg+U2eIyd8ECkqqlJG0ve7lVKoD0387Aa1D+OB0dtDfONbnwuw9vFGa0nF4PuVUIjxq4NlLgm4VFzHMtzexI6a+lULmBmlmXKCRlsll/VzNvYXJzEn3p2LK5SaYrLhUY8ka/2xTLJwwyZRdpY2DeQLafNSKyXlrDwOe5xOaPO0bK5sFKgN4TmtYNmBDX6W61onOGGz8Pw2GEqKHeIeK9zYb2tcqqksbDS+uthVR49y93KDu++ZVU6yw5ND94xm97aE2IG56k3vkqq6FRi07RdMMkr4mON85MRe4kIOX9GyggEdAdN/vE9KhpsAUxONjMKJFPGirlUWGR4lDEKLLnJYgXAZl9KsvPWP77g0eNRysrrhWuvhYPdQcpGos2fr51FcK47LFh2OKkixLMrFFQsXZFF5e8OUJogY663FtbisrUsfT/Rq+VZXtdELgOW1bFQj765xmBjKWSxbQddBa1uvpWhcn2PAZFJN+5xSAsSdhL8hr9KrELwYaeN5ZMyLI4DIbDWDMGIOp/RyLopuCTvaxkH5bR+HEYR4p5PGA4LKDnJJCeKyvlZRY/A2vV85R/kXkUJfxKTDwOSOIyi7HEcPmkX0OY57W/6Knf9o+lUfu7uo8yB9a1blrAZ4A08cjlbxopkyLFGi2sRmGhOYX2uT1vTefguGH9GL3SITj5e8zgEtEHjazm3iUKbdRv60+GVcuInJifHkVPgfAWfiMWHKg5JSJAdBliY959FNa9xvhc2PeLBLmjwuXvcTKLfpBclYY/W6HN5aaaDNUyFHMkjQEOjF2YqQQBJEC59pH1+Na5gbLFrYDJby3FwKDJOmn+gUvqed+0nBQx40xYdcqJFCoXrfJfW+pOouTrpUNxTECTKFVUVEjSy/rMqBS582ZgWJ9fSrVzti3wfGZZkClgVcB1zLZ4ApBGlxqwqRn5biXhU2IyKJCnD7W6CUxyOQOly1r72FqfF/VMW1tmavHavQXJvZkuDxCzJK6hsOquhsby3Us21gumg1IJOtYZFhC8iKN2dVH9prAfWvV7kqb9ASNBra3Tz2qTZVFB7SeIJhIi4Z/tEjMsUZOa90VTIR1ysbiw1ZgNemIca4TNhpmjnUrIArFSbkB0DgH1s2vrevQPA+S2OOfH4xxNMSe5UA93BHc5AgbXNlt/VLHckmss7Z5b8VmFrZEhS/wC1+jDX/wAdvahhxuootttU2U3hWOeCVZ0/UNjcXFmBUgg6EEEjXzrT8d2ex4/DibCSyzF+7EUcpEawRlgZGQWVWG/hUC2ujGxqrdlcCSY1UcKQyuMrAFW8BNiCLHQH5VeufsLI+P4ZgcMxi1LXiOQxqLAsuW2XLEr1Tm+fFF19bJeDg7uubNlF7BSuyocoG418NUfi/aNJAZ8PBlP6QgysAwupsSiNddwbMb/Da2i9oXOcXDMOI47Gdk/QqQGCAEDPJc7AXtvcj0Ned8dE6SMsisjg+JWFmBIvqOm9BiwKL5Bz8iUlRNcY5xmxGG7iQqQHz5goQtobKQgC2BJOgFRnL3Lk2McpCB4VzMzHKqLe12PqTYAammDX6VsfAMLhocLNHhpc6wwCfESLbxSkNlQkXFgFawF7AG+pN3TbjH6rYuKUpfZjTG8uYeKJ3xWOyNJ3ea4LBpVSzFI0UuVtfXQDrTjlnHYVwmGhmVhmN8xMbytv4FfW2gAG5NZXi+JPKxaRiWO5P8PT0pGOUAi9yLi4GhIv0vsfWl/AmtjXmd66LTzzjo2xbCK+RbJckNmI+8bjcXuB6AUw4VhjKWUEBgjFb7Fhaw/GrRxHkfDzZJcJiUEAjBJkLNKzaliQAEBtYWBFsu3Uv+BcvwQlZUzSfetIxGUsPC2ULpptuSKVOcYRpBwhKbtkPyN3+JncSWMYBJVyFUPoVMYY2BFhtsLelP8AhPL/AHcz4ifMJpS36O4yop0AY2OZrHa9hpv0mOLRiWAQuto82cLqBfbMANwc2vnf3omK5jwnC52hcyOjhJIzHlfKpUKUOZ1IIZG9rUEZPJajoKa+PctjmONALdwrW0v4xe3oDahVC492hPJiJHhzLGSMoZmDWCgahXtfTpQqf6aRf+oiaZzLwczQS2NiqsykXGo1OxHQ2ovLpghWGHvYJJBbQs92YMdLtodegPlS2O4r9owMjxqQrwuVa4LOJI97KfCRoLfGmfCuDocb364WJm7vDyGQm1meNmMii9rsxOw0ydK1Jb0YVdUyeflnNJ3ksl2vdQLgJrcW8yPYUtxPjssK5pDp02JNO5MdrdkYfAg0TE4ET6yKMq+JEuNPU+p/hVyilFqJIybacyscUh+1osiKXPmoJ/AUxXFzYCI/fhR2GtsozNpqbbn1q4x45kXIgAUX2GupJufnVV7TsUx4bNm1uYxvfeVP5Vm+D9s1rPquKopfGVxsZjfEs8sLyqy4k65Rc2zgfcbU7jYm1+krxfiGayZ3lZ8yqgQXYNYKFsSTbU360fkP7bAFWeUCNhZY2GaRFtcXNxkG3hOb4CmnH+HOMScQpzZr6X873+l/n61JcHKvwHFzSuhzxJXwnCYsPLlZ45rmMstwn6RkLIpLaO+3TKL71U4C0mHRdAe9IBOg8YuPYlatcqwkW7pQzK2wN7EEG1tOtVZ+J92sYALMEyOL2yMk02gup8ViDfUWbz1F259LZOPBbehPGOVdUlLSRKSE1ybKi6GzWsAlxroKuPZLx9UaeB3yLZpVuBlGUAPdyfDYBdxY2OoI1omLfOM1gCxfZWHRLeI6EC+gGo67ikePcRRpnMC5UOQZdL3VFDGw2uwLW9aY8fNcWKc+O0anwLBfavtb4VxJGMQy90M1gkgUqy5v1C2ckCwFidRrROEY7BQ4tYsTiHSbCYrEOA4AiZpAACrWIAyhTYka1F9h3ER9rmgY6SxBgP3om2/uyP8AKoztS4X/AMVmRCAXjjcXvqe6AyrYEs7FLADckfEW8KboD5pdPoccM4FjIeKpNIkkokdi8sd2BEmbxE2sp+61trWp/wAewzY3iOIGJmbDwQCNY84UKCyAgKGOXMzXN9SRp00iOz3tMOFKwYnxwaBXOrwj06sm3h6dPI6RxTFrKv2rD5JoH8MjIQ6B16tbUaEbjT3rPP5Yy2vVWh0HCTRkXMvLrxt4JPtIWMs7rb9GqFVYPqbAFl+Ga1atwyNcZwnDR9ycrwwp4nyrmj8Aa6m5AZb6+QuKVg4MZsLOSMzzwugJsgYOSb3ymxLWa9jfKPOucq8JxXD+HlXKSNGXdFTxHKbNkAa1znLnfr1qvlc4cU9oqUVGdmU8s4EnieEiNsy4pAwuDqjgttp+qfjXpCWQKpZiAAdyQB8zpWCy8BlgwOGx1gsv2lpWOocZpBlzgjRQ8XXbvPWnk3Gn4viXz3WHN4evdIdlUbEkam+5v6VolPVoCONylRumDFxcag7HcfEW3rBO2+C3Ey37cUTfIMv/AI1Z+SziMFjo4+9BwshdGU6AERuyPropuliR59dLVftpn7ziehBRYIwpBBBF3vqOucsParxV6AnBxlTCcicLEE3C8QL3xEkwa508EhiFvIWce96u3LGLTH47FY3DPnmghaGFHjIiUsz5JHfNds2RvCoFlYbm9Q/DsFA3DuGWmIljWRh3QVmDSOzMHU9A1rjS9qvPZdyoMFhG1DNO5kLWy3TaIW6eHW1zYsdTQqUeb/JU01BMjOWuzHLiFxuPlOJxP3gu8cbXJG+r5emgUdBoDWO9oT5uKY0/9Zx/d8P/AI16jI8S/A15G4pijNNLK33pJHc/FnLH8adBtsWtjO17gC5008zWr8Rw/wDRfB5MOABLiAqzG2pZxdgPRYwVHxJ61Adj2CV+JZnF+6id19Huqgn4B2t62qY7R5WxuNbDobLhoZZZW8ssZdr+wjQer1UnclFBJatmWO92NX7st5Qw+P8AtK4i5yiILlOUrmZiXBIP7AXbZj51QkXU1ZuSuY/sjYhgfE+HdE0uO8LIVJ9AMxvTJdFJWxhxGSJZZBEpEYdwl9fAGOW56+G2tbj2WcFljwCiZCpd2dUY5WyMFy3HS9ibHXWqX2P8tK5mxUihkQGGNWFwzOv6QkHcBCF/+Q1r0ExpLabokn6RWOZeAzPiI2LlUCgJZrkOWu17j91Lf1amm4ZC5yPDFILa540YH2I96lZ9R8DcU1w663oYx4ybJKXKKQG5XwYOmEw3tBH/APWhWZ889r02Dx82GRFKx5Bc737tCfqTQrRsXQ47Gw0uBYP9yN3RfUEKxHsZG+Yqd5cw+TEzrc5QkUSf1Il8PyD2+dRfYxpwy9rZp5db/essYv6eX9mrPg4LS5v2rn/IR/GipJ6Abtskvs2ZreQPzO341l+P5pxOAxcmHmzG4OWRQWVlN8ujDWwFr2LArbXc6o2JWJGkdgqgFmY7BRVSnwL4zDS4gExPKRJHmucka/8ALQ9VDKCzb/8AM20FgzRTJjbsnOAhXgR5BlkZQWVx3ZX0ytrTPmXhqGIqMrv4WVd1BVgwJ6XuLj1GulQPZ5w2WV3aSYGMDWMklyTrmFrBB061czhFGcAdTvqbfm1Ku4bQ9XGRSeDcDJxCrKxQ3YsDrnTIpDIbaHOSpv5fC9ox3A8GBcBtLE+NjcjbS9jTHiXFFhysQGcXtpe1xY/P+ApLl52xUhUMfNtvCvwtuel6zpxX1irZpfOX2cqRRsVmUkeV9Bprbb0qXg4VgMVGgnheGQLrKoMbMeuZgGik1vqbnbapDmDh36UxlRnGxC2LaDKb+u+ltb+xuaeGjADMGtFY3LG5Ugajza/Tr0oU5RtpGmSjNJSZWOL4nguCFkikxkgv4HmYqDpctkyoNh0O21RPOPNMQxWHdMHAY1hBjV0AUiRQVDCPL3iR6hQbbnNeprHcSw8kcX2kK6yJ3kee6tkzMt1OhTVTpcdOhpzj+R8IFw+JgVmjGRrm7qdxcNaxuzDfS6C3W+iOV19lRllhSendiEPM+MjEWKlwmGKx6jImR1jIscjBiQLE3U6EMdKQ5unQcxYR2YKgOGZmJsAA7ak9BoD6U/xeYIQZs1gzG6jVACSpF9NtazLjXHpcTIJZ2EkuUKGCqugLHZQATdj08qvHJzuyZsahVEpznxPCT4t5cPDkUk6k6SN1kybJfy67kAk1duxHi2aXE4NrFZY84B1BKeFxY6ao40/crLeIcJnijhmkjKJNnMZO7BDZjbcanrvU12b8X7jimEe+hlCH4SXjP+cH2pyikqMzZeO1fiuJwXEozh5CgMCEqAMjZXlF3Q3VtAB6ACrH2d9oy4+8EyhMQqlhlvkkUblQblSOq321HUCndtXG8vE0y5SYoI/vKrrctK2qsCrCzDQiqTLgMRhJleTNC7BZoypUGzXZWXJovXS3mLClyxqS/YUWei+KcDixMYilBZA4YDMw1F7XykZt9jWb8N4BFhhJhXCvlNmZCzZmA+8psDvpl1sdNd6qmN5/x0sBhbEOVym5AUOwsdGdQGI089et623j3K6zKjxMsctlJ8OhU23y/rAbHY2sehGbH4+SKabNEc0YytkHy5y7BNmkZCVVRGofa41YgH2+ZqjcwcoySjiGKkYIsHeLHGoIJ7tky7ixQoW1BvfX0qV5/wCZcXwrFJHhpbQSRq6o6K6hgSkgBIvqVDkAgXen3KnM68Xjlw+KAVlAa0bvGJFN1a4Da5SRcXI8Q00oZQnhbn6LeVZNBOyzFRHAAMFzRyyL0uQ1nB/xke1atw3FiRLqCANLeVvhVP4Nydh8KGWJSAxBILltQLdfSphuDwkhiov5gkH6WrNHOvkco9Mk8acUmKc+cdGDwU09xnCFYwT96RhZQB1tqxA6KayLk/stjxPDxiZZJI3bvGjtlymNRZcwYdWVjcEaEUbtCwWOnmw+GdPCWKo6O7xsxtd7PI3d2TobaZq0qRMPBhu7FjHFGQL3YBUS17G42F63SzqEVXbExxO6M77GMGoGJxLE5gI4wvSzeM363uqfWrD2j2j4ZiHAGeUxIz6ZirSqSt98tk+7tVe7KmyYWYlSc0o9PuxJp8zRu2HjAGHw+HB8THvGHkqqVXX1Zm/u1alyy0vQTjUDKaUw6nMQBcnQAbk9APjU4nImOaFMQuFlaKRQ6sgz3UjQkKSw08xTvs/4eZOIYawByOHIP7K6sdeq/eA8xWmTpCV2bPypwYYXBwwdQt20td21c/3iR8AKm4xSCPc07vr8qzw/JJdjrL08xTW4U6mwG5PQeZp7m2qjdq+OnTDrFho2kfFFovDe6+Es1gOpUMPQXNM9gpWYRzfxJcXjsTiAfDJK7LffLfwb/ugadKFJHCqnhdfENGvoQeoIO3woU60XT/BpXZRjpvsskYNkD3QsLjxDx2sQdCo9PF6VpWBzNIvQAa9enwFZR2U4whWQ6KxGXb7wzE/AWZd/Ktg4M8ahi7hSSANfwrMpv5qb0SaShaQ15iwRnAg1ynVvUKCVX5jNb9z1qTj4WhgEZByhejFSNLAAg+XTbXrUlFhF1IvqDv69fpXItQPmf4Vt4pmTk10UDl/gDRTTPA5/9PO8Tpa7MmRGG2h0bUW/VuNqsuGx6kksCSeg2J8qieTZyvEeKRN1kEg+F2H4FasWAwQz5rf73pEYrSRoeRtOyHn5dGJlWWTwqPvINM3l/V9TufrUlDw6PDSySRJYyBQygaApe2UDa4Y3Hp50pM5DaedKQnObdd/50cVFPoGUpOPejkONJrM+27GloY1Fyoclj0vlOQH6n2rS58PlOl79ar3GOX0ninhl+7Ku/wCwRfK3sTUyqkHie7KD2lYFFwuAYf8AtxiEna9o4yt/7r1bOD4nNwiGIoVYQqpVgRbK1r6+YGYf1qbSzoBH3iLdAp2uFfKAzDT428hUjBKCuh3rkuTcaf5OlHF7Kdx7h7ywPEjZWYWBOmgIJBI1sQLe9Z1/+H4zpBIw1sUGf/LetnxGEDE2tfrURxzjaYIKJLpmOnhOb1NvLbX1p0Mso6jsueOM9yY27XcQZuF8OmYEOSM175gxhGcEHUHMh+VZvyxwt58Xh4kuC8qAH9kBgS3soJ9q1Li/E4UhhOLVDHMueISrmzDKpzAWOU2dd7HWp7hHH+BwsJIBgklH6wyowutmylgLddB51o8eT400Y80FHp2Zn2tYY/0vJnJyusLadEyBWtewuCr9ahOb+YPtmLecR92rBFRMwYqqIqKCR6Lf3rWeZuXsDxch4MYFmiTKBcTIVzG2a3j3b72Y7jQ1nPEOzqfD4KbFYiyZJESNVYNnu9mc2uMvQbE6k2tq7lG99iknRCcPe4Yen0Ohr1NwKXvMLhn6tDEfnGpryfhnysD02Pv+RXp3s+nzcNwZ/wCiq/3CV/8AGjWmDk3EovbzhB9nwsnVZnT2aO5+sYrKeXOPyYPELPHYkBgQ18rKwsQbEHyOnkK1Xt/xFosHH5vM5/sqij/uGqzyByHh8fhZXlMiyLLlV0I0Hdo1irAg6sfI+tLzTjGLc+gsabqiwYPtfwzKM0Uyv+sFysvqVJZSR8QKsGF7RcAy3+0ZPMOjg/IKQfYmqRjuxadbmDERuPKRWjb/AA5x+FREnZRxJdo429Vmj/8AIg1zli8aW4yr/P2aec/aNbwvMGFmYdziIWP7IYBj/ZYg/SnHF+Gd9E8ZbJnFiVADWO4vruND6Gsi4Z2W8QMsYkjEcedc795G2Vbgk2VySbdB1tWwYXBsi2Z83lodDrfdjpWbNCOP+ErGwfJbITg3KyYPDMgJlsXcCyoSSNFve3QAE/Ssl5jY43iIUI8YkeKNUfRlXwrr03zNp5mt5bDE6U0/otc4bIpI2JUEgehOo9qrF5PCTk1bZcoKSqxaCPDQ/cCqNALbWFgB8gKyvkQLDxWXXRFxCgjY+MKD8q1HHcPLKQoUNY5SQCAehI6/CqPyx2bTQ4hnkdSmUgFTqSSL3HSwHrrTseZJStguF0XzB4jM2mtSUT3PvUFDwEC411FrgkG3xBpZ+EX2llXbZvLa3l/Gjh5KS6Fyw29MsbtpfyNQvNuKAg0fI5ZchC5mF9CQPPKW12vvfakIOHsq5e+dhrckgk3N9dPW3wtSU3CVuLlmI0BYkmpPyk1pEhip22KJiowANDYAXZczGwtqSLk+poU0xPF4YmKPIqsLXBPmAR9CK7SLk/Q3ijH+zuSyzeYyFfQ+P8bD41sfBuIB0DrqCNfj1rGOzo6TfFPwetB4RijFIV2V9Rta/Ua+dbPIX3ExjcEahw5fBmOl9tenU/nypzEevn+FQOE4yCiR5vF+tpb422uB6eVSkeNB+7cj4V0cTioqjnZIu3ZTcHIE4viX6vZT8CWAPsQlW/EO6xsY0DuBcIXyBj+yWsct/O1vxqqPhScZM4Gvi+JK6r9UFXCBMwHrr7VIbLnqjPuC8/d4ZO/Vk7t2RlCDvFbPZQ42uACDl0Nr+gtnKmPMiOzMrOpK3UWDAM2VspJK5kyGxPWs7xnK+LxPFsZKoRI1kyMxtY2EZUZVN3YRsGJ+Ivc2rQeFcLeHCxLqGyK0gI1DsAX0B6Np6WFKSkpX6Gvi1RLs19wPz+fOozj2HzRkR3zbgD9b0t9R/rTgReZO3ntp6DWiwYWxuTc+u3yo5fdUyR+jtFH5m5eljwU0hVi4UGy3JQBlJfTVrAG/QC/xqzcl4uI4SJ0VRnRWaw3uBe539KlZpAup36U0wWFUCyKAnQAWA87Dpr0FBjgouhmXI5x2R68IjE5F2IJGmlrb+V9tKzXt14msmJgi3MaOza7GRlsD5aR396158KRLf9z/AErCO07hkqY6WWVbJMxMRzA5o41RNgfD00NquMVHSK5ufYTtL4v3y8NF75cDEx0t4n0OnTSMVSGbWnvGJHPcFxYdyoT1RHdB8irD2qOY0cI0qBZrfJfG4ZcOIYgVMaL3ga3iLXzsCNSM2uwtcD1qf7R1I4Jm7zOkj4d1GUC2cl9CPvDXTT51h+FlZDdGZDqPCSDY6EXHmK1jtA4h/wAB4WnV1iY/CLD2/F1rPLHU01+TR8lwUTLQK9Kdl+YcKwmYa5GIv5NLIyn3UqfevOXC4ElWzTLDJfTvARGR/XW+Rv6wy/vCvTWE43hcNBABNH3TGKCFlYMGawVACtxsLny61rRllszTt6YmXCX2yzf5oqlOxSD/ANBKfPEP9Ioahe3Pi0Tywwo2aaLP3gGyBgLKx/auAbdANdxU/wBhgc4CXMLJ37ZD5/o4w9vgQPr5Vj8xXiY7E6aLzk6UYGnMkF6I0dq4fBo2crESK5Snd1wLVUXYmB5Vx1NK3FcJqmi7E2ooA/OlKE/CuC1CWdyVxY/SjZ7dKKZx8KYmCFaK2tReK4pEFd+8TLHcP4r5SOjeR9DUjJiB5j8/CqHzhycMUzPGTG7feygWYgbnS+ulxe1wDa9yWQ4N1J0TfoyvmHihxGJlmOYZ2vYHYbAa+gFcqXbswxv/AOpT694uvzoV2VlwpVaE/wBT8DLkTGoneBmsWZAu+p8XkLDcb1fJBmTQ6jUfEVm/LPCkkUs9z4rABiPnatAwi2AA/PzpXkVyCwfx2OcNjMxD2v7bEb1I4rCpKv64J6KzKPkDb6UwgXI+mgf/ADf61LYWMMwW+5te1Zq3QyTRJckcCESu+pL6C/QKT+JP0q5PilhhaRzZUQsT5KoufoKZYBAqgDppUP2gSM2F7hDYzMqHS/hJ1HubD4X9a68VwhRyJvnMfcil3wkUsv8AzJc8z/1pZGew9ApVfgBVkkhuNNCKZ8IwoSJEAsFCqPQACnWIYnwjTzpgDdsj5bXsPxuNK6V0BpRcL1BrrJoRQNDUxKZAdDS8EYttSVqWj2q6Kb0ckjv0qu8ycpQYxMsyBt8rDR0JtfI3TYeYNtQast6TeK4IqMtaPNHaLwFsI2Gia7BElUPa2Yd/I4PkDllW46H0sTTn3FemeeuUlx+GePQP96Nj+rIt7X9CLqfQ3/VFYLwPkzEYyeSCJQJYlYsjnJbK6oy3OgILdfI0CaS2M7IqO+3UVovaqRHgOERKwYDC3zDY5lg1+jVTeYOBPg8VLh5LFozbMNjdQwIvrYgg0vzRxMy4Xhyk37uCRPYYiUL/AIQo9qqraYXog4xpR109OtJxHSjM9qYCOO8Judybkk6kk6k+ZJ/jXp/lLhgw+Bw0SWIESEkdWZQzt7szH3ry5EbetenezzHGXhmEc3v3QQ//ABkx3+ByXrD5d8UNg9k3euBj11pVkHpSbG3lXMY9M4Uv6UkwI/OlLFqIXvS3QSENaI16cZK4VpdB2MyreldsTTnKa4Y6riXY2CUClOO79qI0fp+fxqUy7GcmFv1pI4E/CpEii61RLI3uW/JoU/K/H51yh0FZ554RwLExOCMoXTNYg3F/JiLm17bfGrlw1XyjvMub929rdN+tGjip3GldyWRy7ERhx6FHgzrb3HTUbX96leFnPEsi2zjRhbZgdaYwmx8/SuRYvuZ9gEm6eTgafPaky60SRdMJxIILM2o9N6ZsRiMVEL+CPxk+bDbToANv9TTSOQW6a62Fz/KpTgifpNOoNz1tpTsXkOTUWjLkwqKckWcxXAIo7CwtRQw+WlFz3rqGFBkOlIzv0o8n43pC9zQhnbUqm1FtXSahYZRR1GpoJtQBsRVEGWIjsTVdwHLYh4lLi0AAmgyv/wD0WSM5v7SDX1Q+dWvFpUZiLgG2/TyvSMquLodBmRduODy4yCW3hlhyk/vRud/7MifIVmuNxebu1IAEaFRbqDJI9/nIR8AK1btVklfCxmZFGWYAEEE+JHzDTp4R8hWQYoWJ9qHx5coKxmSPHQWM6Uplv/Ckk2FLx7H41pFiqV6L7MH/AOFYW/7Mn/elrznG1ei+zl83CsIRZbIy6fuySAn3IufUmsPmfw/uOxdlpY+tDNTcsw8jXe8vXIbNSQoSDXRSVGobLoMQetAXNc1oB6oh21q5fzFAn40M1SyBWailx5UCl/SkmiPtVNlpHWf0/PpTeWf0+mtKiIedAwgULLQzzepoU5Kj8gV2hoKzMwKXQUgg86OJP2ReuuLHkeldxuGEsZXY7g+o2puI5On5+dKxB6miqC4HEGRR0YaP6EfwOhq2cptaXKTe4vf0W5P0qkuO5mD6FXIDX6Hz9/4VOwY2xBBsaCMuE1IHJFyjxL9icVrodzXMNiL61VJOZ4wrXD5h0ymx+B2+tH4FzPG3hYlCdg/hJ+BOh9ia6izRb7Oe8Mkui3ym6+9FQU3w7E38rmnIp6FB1FdddaCijNvUoqzqbUVqPHt86TNUwkKSm4BqOxUWlPWbw0lIt6Ww0UPtE4GcVhAisqssiOM17NZXXLdQSDZ73sR4aoHJ3BoI8aftSBigOS5uhkj+/wCEgZwws63006m4XY+IwXFvOoWPgaPnezhsrC6ki5KkWIvY7+VYMmV4pca0zZCCnGzzqTc389fnW88E7NsA+Gw7yYdc7QwljnkGZjGpLEK4FySelYVhYDIyxj7zFVHTViAPqa9URQhEWMHRAFHwUBR9BR+XNxSSYOJJs87888Ljw/EMRDEoSNWXIBc2BjRupJ6mtc7JccX4ZGD/AO28sY+AYOP+5b2rOe17DleJOf24oW+NlyH6pVy7EsSDg5luLrPe3kGij/HKfkarP9sCf/BcNTNJRxauMPKks486HfCuU7NAZAfSjmkllHSiSYg+3woAhZjb1965npFJvNb0Fm+NvjQssWDjrXVX3pHOK4GA629aGy6FWb89aKzelvjSQkN9/fWj+9SyUASKf57UV5LeVAovnRAwH+1QgLihXRb8/wC9CpZDNXwzK2VxY2Bt5X6H1pygpxDhHmDSDUMTckqCT167ikkS1dSL9XsUnfsUQVx5jtSiUcxA1bLWhhioO8Qr8vS2xrvCkLRhtbqSrehHn8R+dKlEQWtUfMvdShhfJJofIP8Aqn3296Ca0EpEjElhp706gwneEJa+Y21296YxYgabmrLy7hbkyH4D+JocOP5JqIGWfCLkTmEwqxoqKLBQAB6UsBrXEN6PHvXfqjjXYogoCu1wVCB1GlJNS42pIiqaCTEj1rhozb0QGgYxDLGRXB9Nag8DxId7odOo+BFWHEtaxqoYnIuKYaAFRbSwDHce/wCNc/y10/2bfG3aMJ4lwmWPEyQlfGrldNQbnwkHyIsQfI16JwU7JHGjyd46oqtJ+2wADNp5kE1jvOPBMQ2IkkjBcOenmNNQfQbj/fQeGcS/RJnBz5VzW2vbXp50GfLGUIuw4YZKT0VPtlhzTYaYdUdD8VbMB8pD8qZ9kPEcmLkiv4ZYif7UZuD/AHS496ke1LGIcNEoWzGW4J6BUa9vjmHyqv8AZpKqY0FtLxuFO2vhP+UEe9Ng1LABKLjkNwSUbg/n1o6tc7j+FR8RA1BGu/8AvSokB865cjSkSHfW6a1wzHy+tNVJ+NOAf9qWy0da/wCrp5g7e3lSOdr7WPrqaUDWrhYHQ/n4UDLR3vidDv6aV1ZfSkybdLjz/nQMnUXoaZYoT1/2pPvLHf5UW1/T4V1x70JZ3vb+X4Vy9vz/ADomYdQTRWc9Bb3qF0K96PKuUAR1/A/woVdEooGGJ29aerpUEJmGU9CdbeXoevxFS6NpXUiZIOxwGowJpvnpVHpiTfQbaQ4jouPwveIy+eo+I2ohxIBA86XOJA1vUljk/QHJIjOH4i/3rk7W8j7VfeGY1RGABa1qz0TBZWcHQ70+wXGV7wan+foaLG5YXdFZIrKqNLifSlFOlVOTmsJcMrdNVHT3NSGG5rgcgLILn9U6H5HWujDNCXTMEsM12iwK2ldBprDiQy3BBHpSgkpoqh1m2ol64j6USTEqOoqmyJBZW1FJZ7VH8S5jw8ZAaVb7WBBN/LTaqvjea5JSyxCwtvfWs+TNCHbNWPDOXoneaOMrDF94ZjfKLi9+mlUjBFtWYsWve513/n5UX+iCzXkYuR5knT3qWg4aAl2NgNuh+tcjyM3zPR1MONYlsQea41Hy/wBaXwFiTcXt0v8AO/0pJITtsadQoBqdCPIVii0maJdaInnTgC4qFR90q11I03FiDcH0+VUmTgT4dx3QYgkHXKHVl6rchHBB1Asemm9anNMGGUjQ9T501+xIdGBNuhrTDynDS6/BneJS2+xLlqWSSINJGYnFr3sQdP1eumxv7E71PoDbXX8+tM8HglS5AsD0ufp5U9ST8/70ptN2lRbv2KqOnX87UYzEaUkWJH50/Cuo3nr6/wA/50IIe/maVQg+n4Un3ltqKzeVUQWLD0orJ1BsevrRO9HpXc96Flo6Xt1NFJB1/wBqKz/m9Jvca2+v40DDQr3g/P8ArRS3pp+dqSvf+VAr5VCUK94PT60KR778612oXRAc4czRYmGLugfDci4yhRsQot1qpTcVKiy0KFd3D/UfKRykuCVDM8UkvuKN/S0v7QFChXQUUukA22EONkJzF/pS32x+ri3wNcoVKRBHFykro1PeGPsetcoVzMr7R0caLrAmZQTroKP/AEbGd1B9qFCsII4GdVyxyMg8tGH+IG3tR1xs9iM4Prax+lChTY5Zx6bAcIvtAi4nLGSxJaw2v8NfWovFccxDyGxGXopHprsfOhQqS8nJ1YccUO6GicKzMztYFiSQPMmpKHBAbaH8RQoVncm+x90hdogRSLXAI+H40KFA2RHL9RR71yhQWGCNr6fSnEIJ2/PzoUKEtjyKTSx6UeK3Wu0KYmKYGe1ALfr8qFCoUFkOUeg+lFLg9KFCqCR0SkaHTyP86Mren59KFChLDlrj0riNQoVTKE3A6Un+IrlCowkdElcoUKo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10" name="Picture 9" descr="http://f5.ru/files/images/compiled/3cc/3ccb181188dc13ab462fdadfa950ef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3068638"/>
            <a:ext cx="54292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mtClean="0"/>
              <a:t>Русская бальная культура</a:t>
            </a:r>
          </a:p>
        </p:txBody>
      </p:sp>
      <p:sp>
        <p:nvSpPr>
          <p:cNvPr id="22531" name="Содержимое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1612900"/>
          </a:xfrm>
        </p:spPr>
        <p:txBody>
          <a:bodyPr/>
          <a:lstStyle/>
          <a:p>
            <a:pPr eaLnBrk="1" hangingPunct="1"/>
            <a:r>
              <a:rPr lang="ru-RU" i="1" smtClean="0"/>
              <a:t>Промах в танцах на балу мог стоить карьеры. Было очень постыдным на балу потерять такт.</a:t>
            </a:r>
            <a:endParaRPr lang="ru-RU" smtClean="0"/>
          </a:p>
        </p:txBody>
      </p:sp>
      <p:pic>
        <p:nvPicPr>
          <p:cNvPr id="22532" name="Picture 7" descr="2p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716338"/>
            <a:ext cx="28082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1" descr="Танец: Полоне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924175"/>
            <a:ext cx="51308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mtClean="0"/>
              <a:t>Русская бальная культура</a:t>
            </a:r>
          </a:p>
        </p:txBody>
      </p:sp>
      <p:sp>
        <p:nvSpPr>
          <p:cNvPr id="23555" name="Содержимое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3052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i="1" smtClean="0"/>
              <a:t>Однообразный и безумный,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i="1" smtClean="0"/>
              <a:t>Как вихорь жизни молодой,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i="1" smtClean="0"/>
              <a:t>Кружится вальса вихор шумный,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i="1" smtClean="0"/>
              <a:t>Чета мелькает за четой. 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i="1" smtClean="0"/>
              <a:t>(А.С. Пушкин)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3556" name="Picture 5" descr="http://fotki.ykt.ru/albums/userpics/15336/1330058411_wal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3284538"/>
            <a:ext cx="2719387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611188" y="4724400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Вальс — танец романтический и безумный: партнер обхватывает даму за талию и кружит ее по зале. </a:t>
            </a:r>
          </a:p>
          <a:p>
            <a:r>
              <a:rPr lang="ru-RU" i="1"/>
              <a:t>Только русские исполняли на балах «летучие, почти воздушные вальсы».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mtClean="0"/>
              <a:t>Русская бальная культура</a:t>
            </a:r>
          </a:p>
        </p:txBody>
      </p:sp>
      <p:sp>
        <p:nvSpPr>
          <p:cNvPr id="24579" name="Содержимое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895850" cy="4495800"/>
          </a:xfrm>
        </p:spPr>
        <p:txBody>
          <a:bodyPr/>
          <a:lstStyle/>
          <a:p>
            <a:pPr eaLnBrk="1" hangingPunct="1"/>
            <a:r>
              <a:rPr lang="ru-RU" sz="2400" i="1" smtClean="0"/>
              <a:t>Мазурка раздалась. Бывало, </a:t>
            </a:r>
            <a:br>
              <a:rPr lang="ru-RU" sz="2400" i="1" smtClean="0"/>
            </a:br>
            <a:r>
              <a:rPr lang="ru-RU" sz="2400" i="1" smtClean="0"/>
              <a:t>Когда гремел мазурки гром, </a:t>
            </a:r>
            <a:br>
              <a:rPr lang="ru-RU" sz="2400" i="1" smtClean="0"/>
            </a:br>
            <a:r>
              <a:rPr lang="ru-RU" sz="2400" i="1" smtClean="0"/>
              <a:t>В огромной зале все дрожало,</a:t>
            </a:r>
            <a:br>
              <a:rPr lang="ru-RU" sz="2400" i="1" smtClean="0"/>
            </a:br>
            <a:r>
              <a:rPr lang="ru-RU" sz="2400" i="1" smtClean="0"/>
              <a:t>Паркет трещал под каблуком,</a:t>
            </a:r>
            <a:br>
              <a:rPr lang="ru-RU" sz="2400" i="1" smtClean="0"/>
            </a:br>
            <a:r>
              <a:rPr lang="ru-RU" sz="2400" i="1" smtClean="0"/>
              <a:t>Тряслися, дребезжали рамы, </a:t>
            </a:r>
            <a:br>
              <a:rPr lang="ru-RU" sz="2400" i="1" smtClean="0"/>
            </a:br>
            <a:r>
              <a:rPr lang="ru-RU" sz="2400" i="1" smtClean="0"/>
              <a:t>Теперь не то: и мы, как дамы,</a:t>
            </a:r>
            <a:br>
              <a:rPr lang="ru-RU" sz="2400" i="1" smtClean="0"/>
            </a:br>
            <a:r>
              <a:rPr lang="ru-RU" sz="2400" i="1" smtClean="0"/>
              <a:t>Скользим по лаковым доскам.</a:t>
            </a:r>
          </a:p>
          <a:p>
            <a:pPr eaLnBrk="1" hangingPunct="1"/>
            <a:r>
              <a:rPr lang="ru-RU" sz="2400" i="1" smtClean="0"/>
              <a:t>(А.С. Пушкин)</a:t>
            </a:r>
            <a:endParaRPr lang="ru-RU" sz="2400" smtClean="0"/>
          </a:p>
        </p:txBody>
      </p:sp>
      <p:pic>
        <p:nvPicPr>
          <p:cNvPr id="24580" name="Picture 5" descr="http://shkolazhizni.ru/img/content/i54/54193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700213"/>
            <a:ext cx="3546475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mtClean="0"/>
              <a:t>Русская бальная культура</a:t>
            </a:r>
          </a:p>
        </p:txBody>
      </p:sp>
      <p:sp>
        <p:nvSpPr>
          <p:cNvPr id="25603" name="Содержимое 4"/>
          <p:cNvSpPr>
            <a:spLocks noGrp="1"/>
          </p:cNvSpPr>
          <p:nvPr>
            <p:ph sz="quarter" idx="1"/>
          </p:nvPr>
        </p:nvSpPr>
        <p:spPr>
          <a:xfrm>
            <a:off x="4356100" y="1700213"/>
            <a:ext cx="4535488" cy="4495800"/>
          </a:xfrm>
        </p:spPr>
        <p:txBody>
          <a:bodyPr/>
          <a:lstStyle/>
          <a:p>
            <a:pPr eaLnBrk="1" hangingPunct="1"/>
            <a:r>
              <a:rPr lang="ru-RU" sz="2000" i="1" smtClean="0"/>
              <a:t>Мазурка — это середина бала. </a:t>
            </a:r>
          </a:p>
          <a:p>
            <a:pPr eaLnBrk="1" hangingPunct="1"/>
            <a:r>
              <a:rPr lang="ru-RU" sz="2000" i="1" smtClean="0"/>
              <a:t>Она «приехала» в Россию из Парижа в 1810 году.</a:t>
            </a:r>
          </a:p>
          <a:p>
            <a:pPr eaLnBrk="1" hangingPunct="1"/>
            <a:r>
              <a:rPr lang="ru-RU" sz="2000" i="1" smtClean="0"/>
              <a:t> Дама в мазурке идет плавно, грациозно, изящно, скользит и бегает по паркету. </a:t>
            </a:r>
          </a:p>
          <a:p>
            <a:pPr eaLnBrk="1" hangingPunct="1"/>
            <a:r>
              <a:rPr lang="ru-RU" sz="2000" i="1" smtClean="0"/>
              <a:t>Партнер в этом танце проявляет активность, делает прыжки «антраша», во время которых в воздухе он должен ударить нога об ногу три раза. </a:t>
            </a:r>
            <a:endParaRPr lang="ru-RU" sz="2000" smtClean="0"/>
          </a:p>
        </p:txBody>
      </p:sp>
      <p:pic>
        <p:nvPicPr>
          <p:cNvPr id="25604" name="Picture 5" descr="http://young.rzd.ru/dbmm/images/41/4080/18409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0213"/>
            <a:ext cx="4078288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mtClean="0"/>
              <a:t>Русская бальная культура</a:t>
            </a:r>
          </a:p>
        </p:txBody>
      </p:sp>
      <p:sp>
        <p:nvSpPr>
          <p:cNvPr id="26627" name="Содержимое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679950" cy="4997450"/>
          </a:xfrm>
        </p:spPr>
        <p:txBody>
          <a:bodyPr/>
          <a:lstStyle/>
          <a:p>
            <a:pPr eaLnBrk="1" hangingPunct="1"/>
            <a:r>
              <a:rPr lang="ru-RU" sz="2400" i="1" smtClean="0"/>
              <a:t>Около девяти часов вечера на балу в частном доме накрывали ужин. </a:t>
            </a:r>
          </a:p>
          <a:p>
            <a:pPr eaLnBrk="1" hangingPunct="1"/>
            <a:r>
              <a:rPr lang="ru-RU" sz="2400" i="1" smtClean="0"/>
              <a:t>Подавали персики и ананасы из своих оранжерей, </a:t>
            </a:r>
          </a:p>
          <a:p>
            <a:pPr eaLnBrk="1" hangingPunct="1"/>
            <a:r>
              <a:rPr lang="ru-RU" sz="2400" i="1" smtClean="0"/>
              <a:t>Шампанское и сухое вино своего приготовления. </a:t>
            </a:r>
          </a:p>
          <a:p>
            <a:pPr eaLnBrk="1" hangingPunct="1"/>
            <a:r>
              <a:rPr lang="ru-RU" sz="2400" i="1" smtClean="0"/>
              <a:t>Хозяин не садился за стол и заботился о гостях. </a:t>
            </a:r>
          </a:p>
          <a:p>
            <a:pPr eaLnBrk="1" hangingPunct="1"/>
            <a:r>
              <a:rPr lang="ru-RU" sz="2400" i="1" smtClean="0"/>
              <a:t>Ужин заканчивался в 11-м часу.</a:t>
            </a:r>
            <a:endParaRPr lang="ru-RU" sz="2400" smtClean="0"/>
          </a:p>
        </p:txBody>
      </p:sp>
      <p:pic>
        <p:nvPicPr>
          <p:cNvPr id="26628" name="Picture 5" descr="http://img-fotki.yandex.ru/get/5306/65455487.6c/0_189665_f82275c5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349500"/>
            <a:ext cx="36814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mtClean="0"/>
              <a:t>Русская бальная культура</a:t>
            </a:r>
          </a:p>
        </p:txBody>
      </p:sp>
      <p:sp>
        <p:nvSpPr>
          <p:cNvPr id="27651" name="Содержимое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1468438"/>
          </a:xfrm>
        </p:spPr>
        <p:txBody>
          <a:bodyPr/>
          <a:lstStyle/>
          <a:p>
            <a:pPr eaLnBrk="1" hangingPunct="1"/>
            <a:r>
              <a:rPr lang="ru-RU" i="1" smtClean="0"/>
              <a:t>Балы были настолько важной частью дворянской жизни, что весь досуг был подчинен подготовке к ним.</a:t>
            </a:r>
            <a:endParaRPr lang="ru-RU" smtClean="0"/>
          </a:p>
        </p:txBody>
      </p:sp>
      <p:pic>
        <p:nvPicPr>
          <p:cNvPr id="27652" name="Picture 5" descr="http://stiholira.ru/upload/image/%D0%91%D0%B0%D0%BB%20-%20%D0%92%D0%A1-02-2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141663"/>
            <a:ext cx="4572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ru-RU" smtClean="0"/>
              <a:t>Русская бальная культура</a:t>
            </a: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323850" y="1700213"/>
            <a:ext cx="8424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Первый бал на Руси состоялся на свадьбе Лжедмитрия и Марины Мнишек. </a:t>
            </a:r>
            <a:endParaRPr lang="ru-RU"/>
          </a:p>
        </p:txBody>
      </p:sp>
      <p:pic>
        <p:nvPicPr>
          <p:cNvPr id="10244" name="Picture 2" descr="C:\Users\Иван\Downloads\img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2152650"/>
            <a:ext cx="4391025" cy="3943350"/>
          </a:xfrm>
          <a:noFill/>
        </p:spPr>
      </p:pic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323850" y="6165850"/>
            <a:ext cx="849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Слово "бал" пришло в русский язык из немецкого; в переводе означает мяч.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mtClean="0"/>
              <a:t>Русская бальная культура</a:t>
            </a:r>
          </a:p>
        </p:txBody>
      </p:sp>
      <p:sp>
        <p:nvSpPr>
          <p:cNvPr id="28675" name="Содержимое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3311525" cy="1181100"/>
          </a:xfrm>
        </p:spPr>
        <p:txBody>
          <a:bodyPr/>
          <a:lstStyle/>
          <a:p>
            <a:pPr eaLnBrk="1" hangingPunct="1"/>
            <a:r>
              <a:rPr lang="ru-RU" i="1" smtClean="0"/>
              <a:t>Балы позволяли дворянским детям усваивать азы хороших манер и светских приличий. </a:t>
            </a:r>
            <a:endParaRPr lang="ru-RU" smtClean="0"/>
          </a:p>
        </p:txBody>
      </p:sp>
      <p:pic>
        <p:nvPicPr>
          <p:cNvPr id="28676" name="Picture 7" descr="http://voynaimir.org/images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700213"/>
            <a:ext cx="3397250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mtClean="0"/>
              <a:t>Русская бальная культура</a:t>
            </a:r>
          </a:p>
        </p:txBody>
      </p:sp>
      <p:sp>
        <p:nvSpPr>
          <p:cNvPr id="29699" name="Содержимое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708525"/>
          </a:xfrm>
        </p:spPr>
        <p:txBody>
          <a:bodyPr/>
          <a:lstStyle/>
          <a:p>
            <a:pPr eaLnBrk="1" hangingPunct="1"/>
            <a:r>
              <a:rPr lang="ru-RU" i="1" smtClean="0"/>
              <a:t>Бал был школой общения для людей. На балу влюблялись и выбирали невесту и жениха. </a:t>
            </a:r>
            <a:endParaRPr lang="ru-RU" smtClean="0"/>
          </a:p>
        </p:txBody>
      </p:sp>
      <p:pic>
        <p:nvPicPr>
          <p:cNvPr id="29700" name="Picture 5" descr="http://www.museum.ru/1812/memorial/Wir/pic/dan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3068638"/>
            <a:ext cx="34861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mtClean="0"/>
              <a:t>Русская бальная культура</a:t>
            </a:r>
          </a:p>
        </p:txBody>
      </p:sp>
      <p:sp>
        <p:nvSpPr>
          <p:cNvPr id="30723" name="Содержимое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1828800"/>
          </a:xfrm>
        </p:spPr>
        <p:txBody>
          <a:bodyPr/>
          <a:lstStyle/>
          <a:p>
            <a:pPr eaLnBrk="1" hangingPunct="1"/>
            <a:r>
              <a:rPr lang="ru-RU" sz="2000" i="1" smtClean="0"/>
              <a:t>«На балу реализовывалась частная жизнь дворянина: он не был ни частное лицо в частном быту, ни служивый человек на государственной службе – он был дворянин в дворянском обществе, человек своего сословия среди своих.»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i="1" smtClean="0"/>
              <a:t>     (Ю. М. Лотман)</a:t>
            </a:r>
          </a:p>
        </p:txBody>
      </p:sp>
      <p:pic>
        <p:nvPicPr>
          <p:cNvPr id="30724" name="Picture 7" descr="http://img0.liveinternet.ru/images/attach/b/3/26/413/26413341_Neizv_h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997200"/>
            <a:ext cx="5040313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mtClean="0"/>
              <a:t>Русская бальная культура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611188" y="1557338"/>
            <a:ext cx="8153400" cy="1295400"/>
          </a:xfrm>
        </p:spPr>
        <p:txBody>
          <a:bodyPr/>
          <a:lstStyle/>
          <a:p>
            <a:pPr eaLnBrk="1" hangingPunct="1"/>
            <a:r>
              <a:rPr lang="ru-RU" sz="2400" smtClean="0"/>
              <a:t>В ноябре 1718 года Петром Первым был издан указ о введении ассамблеи, идея которой зародилась у царя годом раньше в Париже. 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781300"/>
            <a:ext cx="59055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mtClean="0"/>
              <a:t>Русская бальная культура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1684338"/>
          </a:xfrm>
        </p:spPr>
        <p:txBody>
          <a:bodyPr/>
          <a:lstStyle/>
          <a:p>
            <a:pPr eaLnBrk="1" hangingPunct="1"/>
            <a:r>
              <a:rPr lang="ru-RU" sz="2800" smtClean="0"/>
              <a:t>Ассамблея – это вольное собрание в домах знатных и богатых людей с целью увеселения и просвещения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924175"/>
            <a:ext cx="518477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mtClean="0"/>
              <a:t>Русская бальная культура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822825" cy="5068888"/>
          </a:xfrm>
        </p:spPr>
        <p:txBody>
          <a:bodyPr/>
          <a:lstStyle/>
          <a:p>
            <a:pPr eaLnBrk="1" hangingPunct="1"/>
            <a:r>
              <a:rPr lang="ru-RU" sz="2800" smtClean="0"/>
              <a:t>Царила непринужденная обстановка: ни встречать, ни провожать никого не требовалось. Гости могли поиграть в шахматы, шашки, но главным увеселением считались танцы, которые должны были сблизить молодых людей, познакомить дам с мужчинами. 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700213"/>
            <a:ext cx="3719512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437063"/>
            <a:ext cx="3048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mtClean="0"/>
              <a:t>Русская бальная культура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1757363"/>
          </a:xfrm>
        </p:spPr>
        <p:txBody>
          <a:bodyPr/>
          <a:lstStyle/>
          <a:p>
            <a:pPr eaLnBrk="1" hangingPunct="1"/>
            <a:r>
              <a:rPr lang="ru-RU" sz="2800" smtClean="0"/>
              <a:t>Поначалу танцы считались крайне безнравственным развлечением. Собравшиеся сидели как немые, дичились друг друга. Всё держалось на царе, его воле, умении организовать встречу, расшевелить пришедших. </a:t>
            </a:r>
          </a:p>
          <a:p>
            <a:pPr eaLnBrk="1" hangingPunct="1"/>
            <a:endParaRPr lang="ru-RU" smtClean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352800"/>
            <a:ext cx="5329238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mtClean="0"/>
              <a:t>Русская бальная культура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3959225" cy="4637088"/>
          </a:xfrm>
        </p:spPr>
        <p:txBody>
          <a:bodyPr/>
          <a:lstStyle/>
          <a:p>
            <a:pPr eaLnBrk="1" hangingPunct="1"/>
            <a:r>
              <a:rPr lang="ru-RU" smtClean="0"/>
              <a:t>Начиная с петровской эпохи во всех государственных высших и средних учебных заведениях, высших школах, иностранных пансионах танец стал обязательным предметом.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420938"/>
            <a:ext cx="442753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mtClean="0"/>
              <a:t>Русская бальная культура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1612900"/>
          </a:xfrm>
        </p:spPr>
        <p:txBody>
          <a:bodyPr/>
          <a:lstStyle/>
          <a:p>
            <a:pPr eaLnBrk="1" hangingPunct="1"/>
            <a:r>
              <a:rPr lang="ru-RU" smtClean="0"/>
              <a:t>На вечерах существовало полное равенство: каждый мог пригласить на танец даже государыню и ее дочерей. </a:t>
            </a:r>
          </a:p>
          <a:p>
            <a:pPr eaLnBrk="1" hangingPunct="1"/>
            <a:endParaRPr 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213100"/>
            <a:ext cx="4468812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mtClean="0"/>
              <a:t>Русская бальная культура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611188" y="1557338"/>
            <a:ext cx="8153400" cy="1582737"/>
          </a:xfrm>
        </p:spPr>
        <p:txBody>
          <a:bodyPr/>
          <a:lstStyle/>
          <a:p>
            <a:pPr eaLnBrk="1" hangingPunct="1"/>
            <a:r>
              <a:rPr lang="ru-RU" smtClean="0"/>
              <a:t>Бал  - торжественный танцевальный вечер</a:t>
            </a:r>
          </a:p>
          <a:p>
            <a:pPr eaLnBrk="1" hangingPunct="1"/>
            <a:r>
              <a:rPr lang="ru-RU" smtClean="0"/>
              <a:t>Раут – вечернее собрание без танцев</a:t>
            </a:r>
          </a:p>
          <a:p>
            <a:pPr eaLnBrk="1" hangingPunct="1"/>
            <a:r>
              <a:rPr lang="ru-RU" smtClean="0"/>
              <a:t>Вечер – гости, танцы (без оркестра)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284538"/>
            <a:ext cx="515937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1520</TotalTime>
  <Words>631</Words>
  <Application>Microsoft Office PowerPoint</Application>
  <PresentationFormat>Экран (4:3)</PresentationFormat>
  <Paragraphs>63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Wingdings</vt:lpstr>
      <vt:lpstr>Wingdings 2</vt:lpstr>
      <vt:lpstr>Tw Cen MT</vt:lpstr>
      <vt:lpstr>Обычная</vt:lpstr>
      <vt:lpstr>Мировая история Баллов</vt:lpstr>
      <vt:lpstr>Русская бальная культура</vt:lpstr>
      <vt:lpstr>Русская бальная культура</vt:lpstr>
      <vt:lpstr>Русская бальная культура</vt:lpstr>
      <vt:lpstr>Русская бальная культура</vt:lpstr>
      <vt:lpstr>Русская бальная культура</vt:lpstr>
      <vt:lpstr>Русская бальная культура</vt:lpstr>
      <vt:lpstr>Русская бальная культура</vt:lpstr>
      <vt:lpstr>Русская бальная культура</vt:lpstr>
      <vt:lpstr>Русская бальная культура</vt:lpstr>
      <vt:lpstr>Русская бальная культура</vt:lpstr>
      <vt:lpstr>Русская бальная культура</vt:lpstr>
      <vt:lpstr>Русская бальная культура</vt:lpstr>
      <vt:lpstr>Русская бальная культура</vt:lpstr>
      <vt:lpstr>Русская бальная культура</vt:lpstr>
      <vt:lpstr>Русская бальная культура</vt:lpstr>
      <vt:lpstr>Русская бальная культура</vt:lpstr>
      <vt:lpstr>Русская бальная культура</vt:lpstr>
      <vt:lpstr>Русская бальная культура</vt:lpstr>
      <vt:lpstr>Русская бальная культура</vt:lpstr>
      <vt:lpstr>Русская бальная культура</vt:lpstr>
      <vt:lpstr>Русская бальная культура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Мировая история Баллов</dc:title>
  <dc:creator>Иван Арцишевский</dc:creator>
  <cp:lastModifiedBy>Иван Арцишевский</cp:lastModifiedBy>
  <cp:revision>64</cp:revision>
  <dcterms:created xsi:type="dcterms:W3CDTF">2012-02-26T08:26:35Z</dcterms:created>
  <dcterms:modified xsi:type="dcterms:W3CDTF">2012-02-29T17:44:07Z</dcterms:modified>
</cp:coreProperties>
</file>